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z naslova" id="{F53E9E0A-5A89-4F38-858A-81DD86E3BAF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" initials="A" lastIdx="3" clrIdx="0">
    <p:extLst>
      <p:ext uri="{19B8F6BF-5375-455C-9EA6-DF929625EA0E}">
        <p15:presenceInfo xmlns:p15="http://schemas.microsoft.com/office/powerpoint/2012/main" userId="Anton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99FFB9-E3E7-4E25-9BD9-1AF2F48E4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5C7EEC-53D6-430D-BD73-51D22D905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93896BE-E9C6-4865-8233-458EF3DE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F762FC0-5A38-4F1B-BE63-91FE048E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9D19F9-110D-4720-80B2-84807F26F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681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D5F02A-15C1-466A-B0A8-E0BC2627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5958E1A-B016-4AF7-A792-16C29BCA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51B8C8F-7DDD-4D71-A9C1-7559BE9E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AB7D12-67BE-4617-B612-38C8DC7C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1ECF07-1237-4C3E-9863-0892918C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76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C96A5A6-79ED-43FE-9947-FE1005074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9AC65B6-9170-4B07-9B6A-9096A1569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243023-1417-49DC-8318-71B3D1F7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D4BCAD-F630-4F02-BDE9-34E45014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4FBFC8-6B20-4078-84CA-8CC727AA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20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D76CA-9D25-45AC-B188-B426E108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6FA290-0B06-464D-988E-EF29E064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D80D5A1-159D-48A5-A43D-EF89080A3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56613C-D626-45F5-98AA-8B721691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01318B9-359F-487B-81B0-A9D10995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73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E62989-05F9-4E68-841C-7FE27624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C26099D-1BC6-4F5E-A073-3E05FFD36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B652B2-1264-4421-85C0-B0E27C31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4572481-8C30-4472-9E4A-97A22051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72665B-EF1F-4E8E-BC88-1459ECB17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11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FC9B22-B8F4-45FF-8D0E-C7642DD3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649085-40AB-4340-A829-4D508419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D341622-877F-49E6-9387-C290F474F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F44967-48B9-4F0C-A0F4-65F7FAA2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A2DE8A7-0CAC-4400-8E6D-C920F166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A6475F-AC33-4E76-9C82-77F3DE02F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86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6323E8-BFDB-4BA0-9D48-9D4ACCB4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D4E86C7-0108-4520-B4E3-8544DD929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36AA040-E236-4A2A-8670-9C84E21AE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3651773-C0B5-4372-8CED-2A828C431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6A291B4-3138-4CCD-95DF-15743825A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F9B92F3-60A1-41AB-ADB4-0461BD37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7FA567D-DF7C-4183-B0F2-04734E79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E6E067E-B665-42CB-9F5F-6110AC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9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DF6766-DCF4-4782-AF91-17CA5E68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D7D4347-BA27-4389-BD40-434C0E72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A1CCD9E-F6FB-4CBF-AE6F-3929BBF7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9F9B868-04EF-423D-BC5D-F575C428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9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A37919E-FB0E-4CB5-A67E-00A1C522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A4D9AED-DF50-4BFD-93F8-058E55FB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71B9C4C-54A5-42AE-B67A-55098BDE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41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5A904-016B-4596-980F-18456F0F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E6A9C4-4FB7-4CE9-A3CF-69F0DDEF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30E6C3B-ED6B-4471-B9AD-094F2BFC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9C07415-C5D2-4378-834A-DADCF1F0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0B4E342-5F4F-4FB2-9920-9A148429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8854079-9E48-4853-9E5D-FA22BF8EF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054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D9525-667F-461C-B8C9-1DCE6522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4818019-E8FE-4F33-9CBA-5C5475232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158FB32-9CC7-4330-B9F3-A89ACA833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6B7CD6A-DC07-4E4D-A055-DF219C8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FD4CFCC-F80E-4892-94AE-056DB9DB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F0F797-2558-4435-A7DB-3630E3AB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11DEBD5-133D-4167-8964-1928A90F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5BF53F-4E0C-4FA8-BAD5-87B0AC462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010592-D40D-4D8D-94A5-F54B35C5B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7DDD-A0E5-411C-87C3-93A4CE1A14CE}" type="datetimeFigureOut">
              <a:rPr lang="hr-HR" smtClean="0"/>
              <a:t>2.12.2020.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7B61DA1-AFCB-4570-9AA9-292BD1F62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B702EDD-582F-4888-97AE-B63BF0F31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73C50-7A2F-4A63-9554-4B71179789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22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nevnik.hr/movrvari/oznaka/mjesni-odbor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samay.com/2014/04/make-internet-connection-faster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tk-go-back-ltr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581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DB9614-9B04-4525-9A6F-904950269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6676" y="1800226"/>
            <a:ext cx="5697440" cy="1158306"/>
          </a:xfrm>
        </p:spPr>
        <p:txBody>
          <a:bodyPr>
            <a:noAutofit/>
          </a:bodyPr>
          <a:lstStyle/>
          <a:p>
            <a:r>
              <a:rPr lang="hr-HR" sz="8000" dirty="0">
                <a:latin typeface="Andre V" panose="02000000000000000000" pitchFamily="2" charset="0"/>
              </a:rPr>
              <a:t>INTERNET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C8CB9D4-2A76-4E32-AF65-AC94AEB5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846" y="2958531"/>
            <a:ext cx="2209101" cy="940937"/>
          </a:xfrm>
        </p:spPr>
        <p:txBody>
          <a:bodyPr/>
          <a:lstStyle/>
          <a:p>
            <a:r>
              <a:rPr lang="hr-HR" dirty="0">
                <a:latin typeface="Berlin Sans FB Demi" panose="020E0802020502020306" pitchFamily="34" charset="0"/>
              </a:rPr>
              <a:t>Antonio Burić</a:t>
            </a:r>
          </a:p>
          <a:p>
            <a:r>
              <a:rPr lang="hr-HR" dirty="0">
                <a:latin typeface="Berlin Sans FB Demi" panose="020E0802020502020306" pitchFamily="34" charset="0"/>
              </a:rPr>
              <a:t>Sandi Burić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3AB63B7-546D-459F-8E82-1820108FD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16" y="1421061"/>
            <a:ext cx="5436939" cy="543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32971DA8-8EFF-40FD-B686-7E065D4D7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8" y="1468434"/>
            <a:ext cx="6404906" cy="334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4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12E36C-EF4B-4DDC-816B-3C6E77AB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2600325"/>
            <a:ext cx="7943850" cy="1495425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FF0000"/>
                </a:solidFill>
                <a:latin typeface="Andre V" panose="02000000000000000000" pitchFamily="2" charset="0"/>
              </a:rPr>
              <a:t>Opasnost, istraživanja i podaci </a:t>
            </a:r>
            <a:br>
              <a:rPr lang="hr-HR" dirty="0">
                <a:solidFill>
                  <a:srgbClr val="FF0000"/>
                </a:solidFill>
                <a:latin typeface="Andre V" panose="02000000000000000000" pitchFamily="2" charset="0"/>
              </a:rPr>
            </a:br>
            <a:r>
              <a:rPr lang="hr-HR" dirty="0">
                <a:solidFill>
                  <a:srgbClr val="FF0000"/>
                </a:solidFill>
                <a:latin typeface="Andre V" panose="02000000000000000000" pitchFamily="2" charset="0"/>
              </a:rPr>
              <a:t>o ovisnosti na internetu</a:t>
            </a:r>
            <a:br>
              <a:rPr lang="hr-HR" dirty="0">
                <a:solidFill>
                  <a:srgbClr val="FF0000"/>
                </a:solidFill>
                <a:latin typeface="Andre V" panose="02000000000000000000" pitchFamily="2" charset="0"/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8D9EC-09C8-41F3-8B98-DD27478B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ankGothic Lt BT" panose="020B0607020203060204" pitchFamily="34" charset="0"/>
              </a:rPr>
              <a:t>Opasnost o ovisnosti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73443A-492A-44DF-9992-216B550F8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Ako pretjeruješ na Internetu to može te dovesti do pogoršavanja tvog zdravlja i manje provoditi vremena u društvu i može utjecati kako jedeš.</a:t>
            </a:r>
          </a:p>
          <a:p>
            <a:endParaRPr lang="hr-HR" dirty="0"/>
          </a:p>
          <a:p>
            <a:r>
              <a:rPr lang="hr-HR" dirty="0"/>
              <a:t>Najčešće ovisnosti su video igre i društvene mreže.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009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09F3F-DF0D-4F41-BEE1-99013942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ndre V" panose="02000000000000000000" pitchFamily="2" charset="0"/>
              </a:rPr>
              <a:t>Video</a:t>
            </a:r>
            <a:r>
              <a:rPr lang="hr-HR" dirty="0"/>
              <a:t> </a:t>
            </a:r>
            <a:r>
              <a:rPr lang="hr-HR" dirty="0">
                <a:latin typeface="Andre V" panose="02000000000000000000" pitchFamily="2" charset="0"/>
              </a:rPr>
              <a:t>igre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16100E9E-7423-451E-9073-6237D3CC0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56" y="1027906"/>
            <a:ext cx="1966119" cy="196611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B21DA24-384B-471D-A91A-42D2560A7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3705225"/>
            <a:ext cx="1619250" cy="2253658"/>
          </a:xfrm>
          <a:prstGeom prst="rect">
            <a:avLst/>
          </a:prstGeom>
        </p:spPr>
      </p:pic>
      <p:pic>
        <p:nvPicPr>
          <p:cNvPr id="2050" name="Picture 2" descr="Call of Duty: Black Ops Cold War - Wikipedia">
            <a:extLst>
              <a:ext uri="{FF2B5EF4-FFF2-40B4-BE49-F238E27FC236}">
                <a16:creationId xmlns:a16="http://schemas.microsoft.com/office/drawing/2014/main" id="{DDA1BB44-4BAD-4E3B-8227-60071089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276600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B4B1433-B6E1-4FE4-9C58-AAD835DD41EE}"/>
              </a:ext>
            </a:extLst>
          </p:cNvPr>
          <p:cNvSpPr txBox="1"/>
          <p:nvPr/>
        </p:nvSpPr>
        <p:spPr>
          <a:xfrm>
            <a:off x="990600" y="2114550"/>
            <a:ext cx="7697043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latin typeface="Andre V" panose="02000000000000000000" pitchFamily="2" charset="0"/>
              </a:rPr>
              <a:t>Jedan od najpopularnije oblika zabave u svijetu.</a:t>
            </a:r>
          </a:p>
          <a:p>
            <a:endParaRPr lang="hr-HR" sz="2800" dirty="0">
              <a:latin typeface="Andre V" panose="02000000000000000000" pitchFamily="2" charset="0"/>
            </a:endParaRPr>
          </a:p>
          <a:p>
            <a:endParaRPr lang="hr-HR" sz="2800" dirty="0"/>
          </a:p>
          <a:p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37197BD-C277-4892-8906-3FE39CB6D39B}"/>
              </a:ext>
            </a:extLst>
          </p:cNvPr>
          <p:cNvSpPr txBox="1"/>
          <p:nvPr/>
        </p:nvSpPr>
        <p:spPr>
          <a:xfrm>
            <a:off x="923925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C8DB399-7970-44A7-8B25-3792D1204E98}"/>
              </a:ext>
            </a:extLst>
          </p:cNvPr>
          <p:cNvSpPr txBox="1"/>
          <p:nvPr/>
        </p:nvSpPr>
        <p:spPr>
          <a:xfrm>
            <a:off x="0" y="3846462"/>
            <a:ext cx="705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Andre V" panose="02000000000000000000" pitchFamily="2" charset="0"/>
              </a:rPr>
              <a:t>Igre su jedan od najzabavnijih stvari na internetu i jako lako</a:t>
            </a:r>
          </a:p>
          <a:p>
            <a:r>
              <a:rPr lang="hr-HR" sz="2000" dirty="0">
                <a:latin typeface="Andre V" panose="02000000000000000000" pitchFamily="2" charset="0"/>
              </a:rPr>
              <a:t>je da budeš ovisan o njima.</a:t>
            </a:r>
          </a:p>
        </p:txBody>
      </p:sp>
    </p:spTree>
    <p:extLst>
      <p:ext uri="{BB962C8B-B14F-4D97-AF65-F5344CB8AC3E}">
        <p14:creationId xmlns:p14="http://schemas.microsoft.com/office/powerpoint/2010/main" val="4195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06A2E0-E0BC-45EA-800D-4B1E228E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ndre V" panose="02000000000000000000" pitchFamily="2" charset="0"/>
              </a:rPr>
              <a:t>DRUŠTVENE MREŽE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990E1EA-11E7-418E-BA25-EBFE23291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Društvene mreže služe za komunikaciju i povezivanje korisnika</a:t>
            </a:r>
          </a:p>
          <a:p>
            <a:endParaRPr lang="hr-HR" dirty="0"/>
          </a:p>
          <a:p>
            <a:r>
              <a:rPr lang="hr-HR" dirty="0"/>
              <a:t>Ako pretjeramo na društvenim onda to može oštetiti kako komuniciramo i oštetiti kako se družimo.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732387-BA6A-4B2E-85A1-21E4127AE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5582"/>
            <a:ext cx="1495425" cy="14954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DD4ACE0-EF65-4820-9CC5-4D95F32D4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3900487"/>
            <a:ext cx="4048789" cy="251936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877F69F-81A1-4CF6-9E2A-B47FB5880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7" y="4217986"/>
            <a:ext cx="1884363" cy="18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6DAF6963-F3F3-40CB-8487-4FDC76CD9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8" y="1468434"/>
            <a:ext cx="6404906" cy="334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0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0931CE-14B5-4198-BA53-C4E11B0C4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Andre V" panose="02000000000000000000" pitchFamily="2" charset="0"/>
              </a:rPr>
              <a:t>PRAVILA PONAŠANJA NA INTERNETU</a:t>
            </a:r>
          </a:p>
        </p:txBody>
      </p:sp>
    </p:spTree>
    <p:extLst>
      <p:ext uri="{BB962C8B-B14F-4D97-AF65-F5344CB8AC3E}">
        <p14:creationId xmlns:p14="http://schemas.microsoft.com/office/powerpoint/2010/main" val="21028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94D148-8F21-4E1F-BF43-E4A6D4A0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6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8000" dirty="0">
                <a:latin typeface="Impact" panose="020B0806030902050204" pitchFamily="34" charset="0"/>
              </a:rPr>
              <a:t>PRAVILA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D90153-6E21-436B-A525-FBF095F254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latin typeface="Andre V" panose="02000000000000000000" pitchFamily="2" charset="0"/>
              </a:rPr>
              <a:t>Nemojte govoriti ružno drugima</a:t>
            </a:r>
          </a:p>
          <a:p>
            <a:r>
              <a:rPr lang="hr-HR" dirty="0">
                <a:latin typeface="Andre V" panose="02000000000000000000" pitchFamily="2" charset="0"/>
              </a:rPr>
              <a:t>Nemojte vrijeđati nacionalnost, spol…</a:t>
            </a:r>
          </a:p>
          <a:p>
            <a:r>
              <a:rPr lang="hr-HR" dirty="0">
                <a:latin typeface="Andre V" panose="02000000000000000000" pitchFamily="2" charset="0"/>
              </a:rPr>
              <a:t>Nemoj dati tvoju informaciju ili novac nepoznatima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CA4E79-CD8E-4739-8E2D-979C9E968F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>
                <a:latin typeface="Andre V" panose="02000000000000000000" pitchFamily="2" charset="0"/>
              </a:rPr>
              <a:t>Uvijek imaj dobru lozinku</a:t>
            </a:r>
          </a:p>
          <a:p>
            <a:r>
              <a:rPr lang="hr-HR" dirty="0">
                <a:latin typeface="Andre V" panose="02000000000000000000" pitchFamily="2" charset="0"/>
              </a:rPr>
              <a:t>Pogledaj za prevare</a:t>
            </a:r>
          </a:p>
          <a:p>
            <a:r>
              <a:rPr lang="hr-HR" dirty="0">
                <a:latin typeface="Andre V" panose="02000000000000000000" pitchFamily="2" charset="0"/>
              </a:rPr>
              <a:t>Nemoj pitati druge za informaciju ili nešto drugo</a:t>
            </a:r>
          </a:p>
        </p:txBody>
      </p:sp>
      <p:pic>
        <p:nvPicPr>
          <p:cNvPr id="3074" name="Picture 2" descr="Kaspersky Mobile Antivirus: AppLock &amp; Web Security, Aplikacije na Google  Playu">
            <a:extLst>
              <a:ext uri="{FF2B5EF4-FFF2-40B4-BE49-F238E27FC236}">
                <a16:creationId xmlns:a16="http://schemas.microsoft.com/office/drawing/2014/main" id="{ED0D9D44-AD9F-4C5C-A4C1-23AEB99CD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44894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29EF9CAC-F85A-440D-9A79-859FDFFCE959}"/>
              </a:ext>
            </a:extLst>
          </p:cNvPr>
          <p:cNvSpPr txBox="1"/>
          <p:nvPr/>
        </p:nvSpPr>
        <p:spPr>
          <a:xfrm>
            <a:off x="3238500" y="2943225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/>
              <a:t>HVALA NA PAŽNJI!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83DAD1-CBDC-4DDF-B438-145DA143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0"/>
            <a:ext cx="2857500" cy="28206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D5DAB32-2E76-4C0E-84B1-B0C4B7671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3750871"/>
            <a:ext cx="2571750" cy="253862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ADCE9C-ABF8-4602-893D-A8FFC0E5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6" y="662517"/>
            <a:ext cx="1741164" cy="171873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D9B650C-C7C0-4D4F-A0FD-E5B33C60E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92730"/>
            <a:ext cx="2571751" cy="25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5C40931-5E00-43B5-935A-F79DCC5D7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866900"/>
            <a:ext cx="31242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Slika 4">
            <a:hlinkClick r:id="rId4" action="ppaction://hlinksldjump"/>
            <a:extLst>
              <a:ext uri="{FF2B5EF4-FFF2-40B4-BE49-F238E27FC236}">
                <a16:creationId xmlns:a16="http://schemas.microsoft.com/office/drawing/2014/main" id="{E3437741-6389-43EC-8B8B-1BD55259A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4" y="619122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>
            <a:hlinkClick r:id="rId6" action="ppaction://hlinksldjump"/>
            <a:extLst>
              <a:ext uri="{FF2B5EF4-FFF2-40B4-BE49-F238E27FC236}">
                <a16:creationId xmlns:a16="http://schemas.microsoft.com/office/drawing/2014/main" id="{72A103F9-CE6E-4B9D-B3E5-44FEB1B1C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9" y="644302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9" name="Slika 8">
            <a:hlinkClick r:id="rId7" action="ppaction://hlinksldjump"/>
            <a:extLst>
              <a:ext uri="{FF2B5EF4-FFF2-40B4-BE49-F238E27FC236}">
                <a16:creationId xmlns:a16="http://schemas.microsoft.com/office/drawing/2014/main" id="{D71B66DC-968E-41E1-A34F-D8CB31C15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67" y="2403749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1" name="Slika 10">
            <a:hlinkClick r:id="rId8" action="ppaction://hlinksldjump"/>
            <a:extLst>
              <a:ext uri="{FF2B5EF4-FFF2-40B4-BE49-F238E27FC236}">
                <a16:creationId xmlns:a16="http://schemas.microsoft.com/office/drawing/2014/main" id="{20B0EA87-30D3-4DEB-A096-4D67D14116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55" y="4122777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3" name="Slika 12">
            <a:hlinkClick r:id="rId9" action="ppaction://hlinksldjump"/>
            <a:extLst>
              <a:ext uri="{FF2B5EF4-FFF2-40B4-BE49-F238E27FC236}">
                <a16:creationId xmlns:a16="http://schemas.microsoft.com/office/drawing/2014/main" id="{900E23BC-BC09-4D40-8D2C-DBEE777B5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4" y="2447247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14" name="Slika 13">
            <a:hlinkClick r:id="rId10" action="ppaction://hlinksldjump"/>
            <a:extLst>
              <a:ext uri="{FF2B5EF4-FFF2-40B4-BE49-F238E27FC236}">
                <a16:creationId xmlns:a16="http://schemas.microsoft.com/office/drawing/2014/main" id="{94829AE0-D76A-404C-85C3-0C060E820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4074084"/>
            <a:ext cx="1247775" cy="1247775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C324ABC6-3B96-425E-A05A-F8CCD92B954B}"/>
              </a:ext>
            </a:extLst>
          </p:cNvPr>
          <p:cNvSpPr txBox="1"/>
          <p:nvPr/>
        </p:nvSpPr>
        <p:spPr>
          <a:xfrm>
            <a:off x="2345292" y="1155734"/>
            <a:ext cx="184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  <a:latin typeface="Andre V" panose="02000000000000000000" pitchFamily="2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Definiranje pojma</a:t>
            </a:r>
            <a:endParaRPr lang="hr-HR" dirty="0">
              <a:solidFill>
                <a:schemeClr val="accent1"/>
              </a:solidFill>
              <a:latin typeface="Andre V" panose="02000000000000000000" pitchFamily="2" charset="0"/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FE956F45-A0B6-4A97-BFB3-742C7A87ACE3}"/>
              </a:ext>
            </a:extLst>
          </p:cNvPr>
          <p:cNvSpPr txBox="1"/>
          <p:nvPr/>
        </p:nvSpPr>
        <p:spPr>
          <a:xfrm>
            <a:off x="497953" y="3027636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  <a:latin typeface="Andre V" panose="02000000000000000000" pitchFamily="2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Pozitivne strane</a:t>
            </a:r>
            <a:endParaRPr lang="hr-HR" dirty="0">
              <a:solidFill>
                <a:schemeClr val="accent1"/>
              </a:solidFill>
              <a:latin typeface="Andre V" panose="02000000000000000000" pitchFamily="2" charset="0"/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F00FE8D-6A11-4098-9F14-735057C5A01E}"/>
              </a:ext>
            </a:extLst>
          </p:cNvPr>
          <p:cNvSpPr txBox="1"/>
          <p:nvPr/>
        </p:nvSpPr>
        <p:spPr>
          <a:xfrm>
            <a:off x="1035920" y="4707555"/>
            <a:ext cx="18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1"/>
                </a:solidFill>
                <a:latin typeface="Andre V" panose="02000000000000000000" pitchFamily="2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Negativne strane</a:t>
            </a:r>
            <a:endParaRPr lang="hr-HR" dirty="0">
              <a:solidFill>
                <a:schemeClr val="accent1"/>
              </a:solidFill>
              <a:latin typeface="Andre V" panose="02000000000000000000" pitchFamily="2" charset="0"/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E96F4C9A-6AF8-4AFF-93FB-493E1FEA034C}"/>
              </a:ext>
            </a:extLst>
          </p:cNvPr>
          <p:cNvSpPr txBox="1"/>
          <p:nvPr/>
        </p:nvSpPr>
        <p:spPr>
          <a:xfrm>
            <a:off x="9139435" y="307745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5"/>
                </a:solidFill>
                <a:latin typeface="Andre V" panose="02000000000000000000" pitchFamily="2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Ovisnosti</a:t>
            </a:r>
            <a:endParaRPr lang="hr-HR" dirty="0">
              <a:solidFill>
                <a:schemeClr val="accent5"/>
              </a:solidFill>
              <a:latin typeface="Andre V" panose="02000000000000000000" pitchFamily="2" charset="0"/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B6C843BE-64E9-407B-A6E5-6F7F933E7018}"/>
              </a:ext>
            </a:extLst>
          </p:cNvPr>
          <p:cNvSpPr txBox="1"/>
          <p:nvPr/>
        </p:nvSpPr>
        <p:spPr>
          <a:xfrm>
            <a:off x="8782054" y="4697971"/>
            <a:ext cx="334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accent5"/>
                </a:solidFill>
                <a:latin typeface="Andre V" panose="02000000000000000000" pitchFamily="2" charset="0"/>
                <a:hlinkClick r:id="rId10" action="ppaction://hlinksldjump"/>
              </a:rPr>
              <a:t>Opasnost, istraživanja i podaci </a:t>
            </a:r>
          </a:p>
          <a:p>
            <a:r>
              <a:rPr lang="hr-HR" dirty="0">
                <a:solidFill>
                  <a:schemeClr val="accent5"/>
                </a:solidFill>
                <a:latin typeface="Andre V" panose="02000000000000000000" pitchFamily="2" charset="0"/>
                <a:hlinkClick r:id="rId10" action="ppaction://hlinksldjump"/>
              </a:rPr>
              <a:t>o ovisnosti na internetu</a:t>
            </a:r>
            <a:endParaRPr lang="hr-HR" dirty="0">
              <a:solidFill>
                <a:schemeClr val="accent5"/>
              </a:solidFill>
              <a:latin typeface="Andre V" panose="02000000000000000000" pitchFamily="2" charset="0"/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A65ADE7E-4C06-4BA6-AD7B-5A146F919A30}"/>
              </a:ext>
            </a:extLst>
          </p:cNvPr>
          <p:cNvSpPr txBox="1"/>
          <p:nvPr/>
        </p:nvSpPr>
        <p:spPr>
          <a:xfrm>
            <a:off x="8062914" y="1253898"/>
            <a:ext cx="342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Andre V" panose="02000000000000000000" pitchFamily="2" charset="0"/>
                <a:hlinkClick r:id="rId6" action="ppaction://hlinksldjump"/>
              </a:rPr>
              <a:t>Pravila i ponašanje na internetu</a:t>
            </a:r>
            <a:endParaRPr lang="hr-HR" dirty="0">
              <a:latin typeface="Andre V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1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24" grpId="0"/>
      <p:bldP spid="25" grpId="0"/>
      <p:bldP spid="2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C30E8E-7B68-4E62-AB56-EE5992CC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BankGothic Lt BT" panose="020B0607020203060204" pitchFamily="34" charset="0"/>
              </a:rPr>
              <a:t>Što je  INTERNET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67EC32-16BC-43CD-B383-BB8455456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9375" cy="4351338"/>
          </a:xfrm>
          <a:noFill/>
        </p:spPr>
        <p:txBody>
          <a:bodyPr/>
          <a:lstStyle/>
          <a:p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Internet je javno dostupna globalna mreža koja zajedno povezuje računala i računalne mreže i služi za prijenos podataka i datoteka.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B275904-4102-46C8-9FB5-F93852A27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70" y="1690688"/>
            <a:ext cx="2608778" cy="33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hlinkClick r:id="rId3" action="ppaction://hlinksldjump"/>
            <a:extLst>
              <a:ext uri="{FF2B5EF4-FFF2-40B4-BE49-F238E27FC236}">
                <a16:creationId xmlns:a16="http://schemas.microsoft.com/office/drawing/2014/main" id="{92F8408E-126C-4434-AB51-A0C963314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8" y="1468434"/>
            <a:ext cx="6404906" cy="334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71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FB1182-7D32-4370-9ABB-BD67CC16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Andre V" panose="02000000000000000000" pitchFamily="2" charset="0"/>
              </a:rPr>
              <a:t>Pozitivne strane Interneta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2789DE-CF65-4082-82D4-5F7F1A69B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hr-HR" dirty="0"/>
              <a:t>Možeš komunicirati na daljini</a:t>
            </a:r>
          </a:p>
          <a:p>
            <a:endParaRPr lang="hr-HR" dirty="0"/>
          </a:p>
          <a:p>
            <a:r>
              <a:rPr lang="hr-HR" dirty="0"/>
              <a:t>Brzo prenošenje informacija</a:t>
            </a:r>
          </a:p>
          <a:p>
            <a:endParaRPr lang="hr-HR" dirty="0"/>
          </a:p>
          <a:p>
            <a:r>
              <a:rPr lang="hr-HR" dirty="0"/>
              <a:t>Povezivanje</a:t>
            </a:r>
          </a:p>
          <a:p>
            <a:endParaRPr lang="hr-HR" dirty="0"/>
          </a:p>
          <a:p>
            <a:r>
              <a:rPr lang="hr-HR" dirty="0"/>
              <a:t>Možeš se zabavljati (Video igre, filmovi…)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74CF489-0BD1-4F0E-B980-C4A8299B1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889000"/>
          </a:xfrm>
        </p:spPr>
        <p:txBody>
          <a:bodyPr/>
          <a:lstStyle/>
          <a:p>
            <a:r>
              <a:rPr lang="hr-HR" dirty="0"/>
              <a:t>Brzo prenošenje datoteka i podataka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663A8D-134B-4DAC-9AB7-D4BBB0769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38425"/>
            <a:ext cx="2514600" cy="25146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D69277B-C56C-4C42-8569-DADDF7A21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87" y="2270125"/>
            <a:ext cx="2438525" cy="243852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9A48EA0-8FD3-48F3-944E-49DFEA93D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115" y="4634815"/>
            <a:ext cx="2043144" cy="204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4" action="ppaction://hlinksldjump"/>
            <a:extLst>
              <a:ext uri="{FF2B5EF4-FFF2-40B4-BE49-F238E27FC236}">
                <a16:creationId xmlns:a16="http://schemas.microsoft.com/office/drawing/2014/main" id="{344FC136-297C-4788-8451-0B17803B5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8" y="1468434"/>
            <a:ext cx="6404906" cy="334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2F8398-64E3-44C8-BC95-9BE2ABEC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Negativne strane interneta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C64FD-3E19-4C20-A125-5057EED835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Izloženost neprimjerenim sadržajima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Pedofilija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Zlonamjerni softver i virusi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rgbClr val="0070C0"/>
                </a:solidFill>
              </a:rPr>
              <a:t>Internetsko nasilje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46324CD-6882-4FCA-B3BB-81EAB5A36B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Uznemirujući sadržaj i poruke</a:t>
            </a:r>
          </a:p>
          <a:p>
            <a:endParaRPr lang="hr-HR" dirty="0">
              <a:solidFill>
                <a:srgbClr val="0070C0"/>
              </a:solidFill>
            </a:endParaRPr>
          </a:p>
          <a:p>
            <a:r>
              <a:rPr lang="hr-HR" dirty="0" err="1">
                <a:solidFill>
                  <a:srgbClr val="0070C0"/>
                </a:solidFill>
              </a:rPr>
              <a:t>Deep</a:t>
            </a:r>
            <a:r>
              <a:rPr lang="hr-HR" dirty="0">
                <a:solidFill>
                  <a:srgbClr val="0070C0"/>
                </a:solidFill>
              </a:rPr>
              <a:t> web i </a:t>
            </a:r>
            <a:r>
              <a:rPr lang="hr-HR" dirty="0" err="1">
                <a:solidFill>
                  <a:srgbClr val="0070C0"/>
                </a:solidFill>
              </a:rPr>
              <a:t>Dark</a:t>
            </a:r>
            <a:r>
              <a:rPr lang="hr-HR" dirty="0">
                <a:solidFill>
                  <a:srgbClr val="0070C0"/>
                </a:solidFill>
              </a:rPr>
              <a:t> web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E830466-3B49-4D51-97DE-B61B6DC44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766" y="3914775"/>
            <a:ext cx="2189859" cy="166703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22BE742-023E-4C2D-B7A3-A9AA22EE5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87" y="4000499"/>
            <a:ext cx="2913644" cy="16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8E9F2932-DE44-442C-AF44-574CA4CBD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18" y="1468434"/>
            <a:ext cx="6404906" cy="3341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5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5E0D6-4173-4BDE-89D7-57145381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37"/>
            <a:ext cx="10515600" cy="1325563"/>
          </a:xfrm>
        </p:spPr>
        <p:txBody>
          <a:bodyPr/>
          <a:lstStyle/>
          <a:p>
            <a:r>
              <a:rPr lang="hr-HR" dirty="0">
                <a:latin typeface="BankGothic Md BT" panose="020B0807020203060204" pitchFamily="34" charset="0"/>
              </a:rPr>
              <a:t>OVISNOSTI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5DFA4A-4BAB-4101-BACF-CB080897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05050"/>
            <a:ext cx="5157787" cy="1123950"/>
          </a:xfrm>
        </p:spPr>
        <p:txBody>
          <a:bodyPr/>
          <a:lstStyle/>
          <a:p>
            <a:r>
              <a:rPr lang="hr-HR" dirty="0"/>
              <a:t>stanje koje ne dopušta slobodan odnos prema komu ili čemu 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7DF69BE-B807-4408-AA66-A57D7411B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05050"/>
            <a:ext cx="5183188" cy="2686050"/>
          </a:xfrm>
        </p:spPr>
        <p:txBody>
          <a:bodyPr/>
          <a:lstStyle/>
          <a:p>
            <a:r>
              <a:rPr lang="hr-HR" dirty="0"/>
              <a:t>Društvene mreže</a:t>
            </a:r>
          </a:p>
          <a:p>
            <a:endParaRPr lang="hr-HR" dirty="0"/>
          </a:p>
          <a:p>
            <a:r>
              <a:rPr lang="hr-HR" dirty="0"/>
              <a:t>Video igre</a:t>
            </a:r>
          </a:p>
          <a:p>
            <a:endParaRPr lang="hr-HR" dirty="0"/>
          </a:p>
          <a:p>
            <a:r>
              <a:rPr lang="hr-HR" dirty="0"/>
              <a:t>Gledanje videa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C18E441-DE3D-4095-B08E-74B0A88EE364}"/>
              </a:ext>
            </a:extLst>
          </p:cNvPr>
          <p:cNvSpPr txBox="1"/>
          <p:nvPr/>
        </p:nvSpPr>
        <p:spPr>
          <a:xfrm>
            <a:off x="6724650" y="5032375"/>
            <a:ext cx="365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NAJČEŠĆE OVISNOSTI NA INTERNETU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A9114D6-609E-45FA-8ADD-188BB619E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648075"/>
            <a:ext cx="3048000" cy="8757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838521C-9998-4FFA-87B5-C2F621DDD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56" y="3740150"/>
            <a:ext cx="2200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260</Words>
  <Application>Microsoft Office PowerPoint</Application>
  <PresentationFormat>Široki zaslon</PresentationFormat>
  <Paragraphs>65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9" baseType="lpstr">
      <vt:lpstr>Aharoni</vt:lpstr>
      <vt:lpstr>Andre V</vt:lpstr>
      <vt:lpstr>Arial</vt:lpstr>
      <vt:lpstr>BankGothic Lt BT</vt:lpstr>
      <vt:lpstr>BankGothic Md BT</vt:lpstr>
      <vt:lpstr>Berlin Sans FB Demi</vt:lpstr>
      <vt:lpstr>Calibri</vt:lpstr>
      <vt:lpstr>Calibri Light</vt:lpstr>
      <vt:lpstr>Copperplate Gothic Bold</vt:lpstr>
      <vt:lpstr>Impact</vt:lpstr>
      <vt:lpstr>Tema sustava Office</vt:lpstr>
      <vt:lpstr>INTERNET</vt:lpstr>
      <vt:lpstr>PowerPoint prezentacija</vt:lpstr>
      <vt:lpstr>Što je  INTERNET</vt:lpstr>
      <vt:lpstr>PowerPoint prezentacija</vt:lpstr>
      <vt:lpstr>Pozitivne strane Interneta</vt:lpstr>
      <vt:lpstr>PowerPoint prezentacija</vt:lpstr>
      <vt:lpstr>Negativne strane interneta</vt:lpstr>
      <vt:lpstr>PowerPoint prezentacija</vt:lpstr>
      <vt:lpstr>OVISNOSTI</vt:lpstr>
      <vt:lpstr>PowerPoint prezentacija</vt:lpstr>
      <vt:lpstr>Opasnost, istraživanja i podaci  o ovisnosti na internetu </vt:lpstr>
      <vt:lpstr>Opasnost o ovisnosti</vt:lpstr>
      <vt:lpstr>Video igre</vt:lpstr>
      <vt:lpstr>DRUŠTVENE MREŽE</vt:lpstr>
      <vt:lpstr>PowerPoint prezentacija</vt:lpstr>
      <vt:lpstr>PRAVILA PONAŠANJA NA INTERNETU</vt:lpstr>
      <vt:lpstr>PRAVILA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Antonio</dc:creator>
  <cp:lastModifiedBy>Antonio</cp:lastModifiedBy>
  <cp:revision>17</cp:revision>
  <dcterms:created xsi:type="dcterms:W3CDTF">2020-12-02T14:50:22Z</dcterms:created>
  <dcterms:modified xsi:type="dcterms:W3CDTF">2020-12-02T18:42:51Z</dcterms:modified>
</cp:coreProperties>
</file>