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7" r:id="rId11"/>
    <p:sldId id="268" r:id="rId12"/>
    <p:sldId id="269" r:id="rId13"/>
    <p:sldId id="264" r:id="rId14"/>
    <p:sldId id="270" r:id="rId15"/>
    <p:sldId id="271" r:id="rId16"/>
    <p:sldId id="263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88AD591-1366-4D15-AC6F-276C3DBA7D2B}" type="datetimeFigureOut">
              <a:rPr lang="hr-HR" smtClean="0"/>
              <a:pPr/>
              <a:t>3.12.2020.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522A7C-5B42-40C9-B87E-23630F1942F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alkoholizam</a:t>
            </a:r>
            <a:endParaRPr lang="hr-HR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Izradile:Martina Burić i Nina Košara </a:t>
            </a:r>
            <a:endParaRPr lang="hr-HR" dirty="0"/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hr-HR" sz="4100" b="1" dirty="0" smtClean="0">
                <a:latin typeface="Bell MT" pitchFamily="18" charset="0"/>
                <a:cs typeface="Arial" pitchFamily="34" charset="0"/>
              </a:rPr>
              <a:t>Mladi i alkohol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5257800"/>
          </a:xfrm>
        </p:spPr>
        <p:txBody>
          <a:bodyPr/>
          <a:lstStyle/>
          <a:p>
            <a:r>
              <a:rPr lang="vi-VN" dirty="0" smtClean="0"/>
              <a:t>Za razliku od odraslih, mladi piju rjeđe, ali gotovo uvijek s namjerom da se napiju.</a:t>
            </a:r>
            <a:endParaRPr lang="hr-HR" dirty="0" smtClean="0"/>
          </a:p>
          <a:p>
            <a:r>
              <a:rPr lang="vi-VN" dirty="0" smtClean="0"/>
              <a:t>Njihov svjetonazor ne prepoznaje objektivne rizike, a u alkoholu vide mogućnost koja im donosi opuštenost i potiče spontanost</a:t>
            </a:r>
            <a:endParaRPr lang="hr-HR" dirty="0" smtClean="0"/>
          </a:p>
          <a:p>
            <a:r>
              <a:rPr lang="hr-HR" dirty="0" smtClean="0"/>
              <a:t>Dugoročne posljedice zloupotrebe alkohola u tinejdžerskoj dobi veoma su razorne budući je to dob intenzivnog rasta i razvoja</a:t>
            </a:r>
            <a:endParaRPr lang="hr-HR" dirty="0"/>
          </a:p>
        </p:txBody>
      </p:sp>
      <p:pic>
        <p:nvPicPr>
          <p:cNvPr id="25602" name="Picture 2" descr="Sve prisutnija opasnost – tinejdžersko konzumiranje alkohola |  Dnevno.baDnevno.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85184"/>
            <a:ext cx="3163469" cy="1574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8784976" cy="6120680"/>
          </a:xfrm>
        </p:spPr>
      </p:pic>
      <p:sp>
        <p:nvSpPr>
          <p:cNvPr id="7" name="Oval 6"/>
          <p:cNvSpPr/>
          <p:nvPr/>
        </p:nvSpPr>
        <p:spPr>
          <a:xfrm>
            <a:off x="4211960" y="4293096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6516216" y="1988840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516216" y="2636912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6516216" y="3284984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6516216" y="4005064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6516216" y="4653136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6516216" y="5373216"/>
            <a:ext cx="1296144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6156176" y="1988840"/>
            <a:ext cx="36004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6156176" y="2636912"/>
            <a:ext cx="360040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6156176" y="328498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6156176" y="4005064"/>
            <a:ext cx="360040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Rectangle 18"/>
          <p:cNvSpPr/>
          <p:nvPr/>
        </p:nvSpPr>
        <p:spPr>
          <a:xfrm>
            <a:off x="6156176" y="4653136"/>
            <a:ext cx="360040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6156176" y="5373216"/>
            <a:ext cx="360040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2483768" y="3861048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2411760" y="1484784"/>
            <a:ext cx="576064" cy="57606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1835696" y="1628800"/>
            <a:ext cx="576064" cy="5760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3131840" y="1628800"/>
            <a:ext cx="576064" cy="57606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xtBox 24"/>
          <p:cNvSpPr txBox="1"/>
          <p:nvPr/>
        </p:nvSpPr>
        <p:spPr>
          <a:xfrm>
            <a:off x="6588224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Zabava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88224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Društvo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8224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Dosada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Tuga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8224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Ne znam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16216" y="53732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Drugi odgovor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1960" y="436510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62%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393305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21%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5696" y="170080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4%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83768" y="1556792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4%</a:t>
            </a:r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31840" y="1700808"/>
            <a:ext cx="554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8%</a:t>
            </a: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Zastupljenost konzumiranja alkohola kod adolescen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" name="Picture 2" descr="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5" y="764704"/>
            <a:ext cx="8496944" cy="5616624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Karta alkoholizma: Najviše piju Dalmatinci, najmanje Slavonci | 24s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8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6136" y="371703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/>
                </a:solidFill>
              </a:rPr>
              <a:t>Karta alkoholičara u Hrvatskoj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99176" cy="724942"/>
          </a:xfrm>
        </p:spPr>
        <p:txBody>
          <a:bodyPr numCol="1">
            <a:normAutofit fontScale="90000"/>
          </a:bodyPr>
          <a:lstStyle/>
          <a:p>
            <a:pPr algn="ctr"/>
            <a:r>
              <a:rPr lang="fi-FI" dirty="0" smtClean="0"/>
              <a:t>Kako izliječiti ovisnost o alkoholu</a:t>
            </a:r>
            <a:br>
              <a:rPr lang="fi-FI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Dokazano je da većina alkoholičara ima obitelj, zaposleni su, imaju prijatelje i često dolaze iz viših slojeva društva, a neki od njih su i vrlo uspješni na profesionalnom planu.</a:t>
            </a:r>
          </a:p>
          <a:p>
            <a:r>
              <a:rPr lang="hr-HR" dirty="0" smtClean="0"/>
              <a:t>Klinički psiholozi i psihijatri smatraju da alkoholizam najteže posljedice ostavlja na obitelj alkoholičara.</a:t>
            </a:r>
          </a:p>
          <a:p>
            <a:r>
              <a:rPr lang="hr-HR" dirty="0" smtClean="0"/>
              <a:t>Zbog toga je važno osvijestiti da alkoholizam nije samo bolest pojedinca, već kreira odnose unutar cijele obitelji. Stoga i u liječenju mora sudjelovati cijela obitelj</a:t>
            </a:r>
            <a:endParaRPr lang="hr-HR" dirty="0"/>
          </a:p>
        </p:txBody>
      </p:sp>
    </p:spTree>
  </p:cSld>
  <p:clrMapOvr>
    <a:masterClrMapping/>
  </p:clrMapOvr>
  <p:transition spd="slow">
    <p:pull dir="r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>
            <a:normAutofit lnSpcReduction="10000"/>
          </a:bodyPr>
          <a:lstStyle/>
          <a:p>
            <a:pPr fontAlgn="t"/>
            <a:r>
              <a:rPr lang="hr-HR" dirty="0" smtClean="0"/>
              <a:t>Povratkom pacijenta koji je </a:t>
            </a:r>
            <a:r>
              <a:rPr lang="hr-HR" dirty="0" err="1" smtClean="0"/>
              <a:t>usjpešno</a:t>
            </a:r>
            <a:r>
              <a:rPr lang="hr-HR" dirty="0" smtClean="0"/>
              <a:t> završio terapijski tretman alkoholizma i vratio se u nepromijenjeno obiteljsko okruženje, on često ponovo počinje piti.</a:t>
            </a:r>
          </a:p>
          <a:p>
            <a:pPr fontAlgn="t"/>
            <a:r>
              <a:rPr lang="hr-HR" dirty="0" smtClean="0"/>
              <a:t>Jedan od problema je i činjenica da članovi obitelji alkoholičara uglavnom misle da je problem nerješiv.</a:t>
            </a:r>
          </a:p>
          <a:p>
            <a:pPr fontAlgn="t"/>
            <a:r>
              <a:rPr lang="hr-HR" dirty="0" smtClean="0"/>
              <a:t>Takav stav ne čudi, s obzirom na višegodišnjih pokušaja, molbe alkoholičaru da prestane s opijanjem, kao i njegova brojna obećanja da će prestati, ali on i dalje pije, a ako i prestane, na kraju počne ponovo</a:t>
            </a:r>
          </a:p>
          <a:p>
            <a:endParaRPr lang="hr-HR" dirty="0"/>
          </a:p>
        </p:txBody>
      </p:sp>
    </p:spTree>
  </p:cSld>
  <p:clrMapOvr>
    <a:masterClrMapping/>
  </p:clrMapOvr>
  <p:transition>
    <p:push dir="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470648" cy="1143000"/>
          </a:xfrm>
        </p:spPr>
        <p:txBody>
          <a:bodyPr/>
          <a:lstStyle/>
          <a:p>
            <a:pPr algn="ctr"/>
            <a:r>
              <a:rPr lang="hr-HR" dirty="0" smtClean="0"/>
              <a:t>HVALA NA PAŽNJI</a:t>
            </a:r>
            <a:endParaRPr lang="hr-HR" dirty="0"/>
          </a:p>
        </p:txBody>
      </p:sp>
      <p:pic>
        <p:nvPicPr>
          <p:cNvPr id="18434" name="Picture 2" descr="Statistika alkohola pokazuje alkoholizam, zlouporabu alkohola - Mentalno  Zdravlje - 2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63622"/>
            <a:ext cx="3168352" cy="2194378"/>
          </a:xfrm>
          <a:prstGeom prst="rect">
            <a:avLst/>
          </a:prstGeom>
          <a:noFill/>
        </p:spPr>
      </p:pic>
      <p:pic>
        <p:nvPicPr>
          <p:cNvPr id="18436" name="Picture 4" descr="Snažan molitvu od alkoholiz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0"/>
            <a:ext cx="4048125" cy="2686051"/>
          </a:xfrm>
          <a:prstGeom prst="rect">
            <a:avLst/>
          </a:prstGeom>
          <a:noFill/>
        </p:spPr>
      </p:pic>
      <p:pic>
        <p:nvPicPr>
          <p:cNvPr id="18438" name="Picture 6" descr="Alkoholizam - bolest koja može zadesiti svakoga od nas bez iznimke - Zdravi  grad Poreč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525" y="5133975"/>
            <a:ext cx="2657475" cy="1724025"/>
          </a:xfrm>
          <a:prstGeom prst="rect">
            <a:avLst/>
          </a:prstGeom>
          <a:noFill/>
        </p:spPr>
      </p:pic>
      <p:sp>
        <p:nvSpPr>
          <p:cNvPr id="18440" name="AutoShape 8" descr="Alkoholizam – Velika opasnost za život i zdravlje | Rastimo u Gospo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442" name="AutoShape 10" descr="Alkoholizam – Velika opasnost za život i zdravlje | Rastimo u Gospodi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8444" name="Picture 12" descr="Alkoholizam – Velika opasnost za život i zdravlje | Rastimo u Gospodin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81275" cy="1771651"/>
          </a:xfrm>
          <a:prstGeom prst="rect">
            <a:avLst/>
          </a:prstGeom>
          <a:noFill/>
        </p:spPr>
      </p:pic>
      <p:pic>
        <p:nvPicPr>
          <p:cNvPr id="18448" name="Picture 16" descr="Alkoholizam / Članci - Cybermed.h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84016"/>
            <a:ext cx="3275856" cy="2172036"/>
          </a:xfrm>
          <a:prstGeom prst="rect">
            <a:avLst/>
          </a:prstGeom>
          <a:noFill/>
        </p:spPr>
      </p:pic>
      <p:pic>
        <p:nvPicPr>
          <p:cNvPr id="18450" name="Picture 18" descr="Alkoholizam – Alkoho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84784"/>
            <a:ext cx="2514600" cy="1819276"/>
          </a:xfrm>
          <a:prstGeom prst="rect">
            <a:avLst/>
          </a:prstGeom>
          <a:noFill/>
        </p:spPr>
      </p:pic>
      <p:pic>
        <p:nvPicPr>
          <p:cNvPr id="18452" name="Picture 20" descr="Kako pobediti alkoholizam jednom i zauvek || Europe Ibogaine Cent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725144"/>
            <a:ext cx="3672408" cy="2132856"/>
          </a:xfrm>
          <a:prstGeom prst="rect">
            <a:avLst/>
          </a:prstGeom>
          <a:noFill/>
        </p:spPr>
      </p:pic>
      <p:pic>
        <p:nvPicPr>
          <p:cNvPr id="18454" name="Picture 22" descr="Alkoholizam kod mladih i odraslih – simptomi, posledice i lečenj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752" y="0"/>
            <a:ext cx="3345390" cy="1988840"/>
          </a:xfrm>
          <a:prstGeom prst="rect">
            <a:avLst/>
          </a:prstGeom>
          <a:noFill/>
        </p:spPr>
      </p:pic>
      <p:pic>
        <p:nvPicPr>
          <p:cNvPr id="18458" name="Picture 26" descr="Prisilno liječenje alkoholizma - gdje i kako proći alkoholičar bez njegovog  pristanka - Ženski časopis Ekobutik.s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96135" y="2708920"/>
            <a:ext cx="3727803" cy="2448272"/>
          </a:xfrm>
          <a:prstGeom prst="rect">
            <a:avLst/>
          </a:prstGeom>
          <a:noFill/>
        </p:spPr>
      </p:pic>
      <p:pic>
        <p:nvPicPr>
          <p:cNvPr id="18460" name="Picture 28" descr="ALKOHOLIZAM - Alkohol1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1916832"/>
            <a:ext cx="2682999" cy="1847851"/>
          </a:xfrm>
          <a:prstGeom prst="rect">
            <a:avLst/>
          </a:prstGeom>
          <a:noFill/>
        </p:spPr>
      </p:pic>
      <p:pic>
        <p:nvPicPr>
          <p:cNvPr id="18462" name="Picture 30" descr="zabranjen alkohol | Banjalučanke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87824" y="1988840"/>
            <a:ext cx="3240359" cy="324036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43608" y="285293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>
                <a:solidFill>
                  <a:schemeClr val="bg1"/>
                </a:solidFill>
              </a:rPr>
              <a:t>HVALA NA PAŽNJI</a:t>
            </a:r>
            <a:endParaRPr lang="hr-HR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5000"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odoni MT" pitchFamily="18" charset="0"/>
              </a:rPr>
              <a:t>Alkoholizam</a:t>
            </a:r>
            <a:endParaRPr lang="hr-HR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467600" cy="4857403"/>
          </a:xfrm>
        </p:spPr>
        <p:txBody>
          <a:bodyPr/>
          <a:lstStyle/>
          <a:p>
            <a:r>
              <a:rPr lang="hr-HR" dirty="0" smtClean="0"/>
              <a:t>Alkoholizam- psihički poremećaj koji dovodi do brojnih patoloških procesa i mijenja način na koji mozak funkcionira</a:t>
            </a:r>
          </a:p>
          <a:p>
            <a:r>
              <a:rPr lang="hr-HR" dirty="0" smtClean="0"/>
              <a:t>Kad popijemo piće ono dospijeva u želudac i preko sluzokože želuca ulazi u krvotok</a:t>
            </a:r>
          </a:p>
          <a:p>
            <a:r>
              <a:rPr lang="hr-HR" dirty="0" smtClean="0"/>
              <a:t> Krv ga prenosi kroz organizam u sve organe i dijelove tijela</a:t>
            </a:r>
            <a:endParaRPr lang="hr-HR" dirty="0"/>
          </a:p>
        </p:txBody>
      </p:sp>
      <p:sp>
        <p:nvSpPr>
          <p:cNvPr id="1026" name="AutoShape 2" descr="Alkoholizam - bolest koja može zadesiti svakoga od nas bez iznimke - Zdravi  grad Pore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8" name="Picture 4" descr="Alkoholizam - bolest koja može zadesiti svakoga od nas bez iznimke - Zdravi  grad Pore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953344" cy="1996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85000" lnSpcReduction="20000"/>
          </a:bodyPr>
          <a:lstStyle/>
          <a:p>
            <a:r>
              <a:rPr lang="hr-HR" sz="3500" dirty="0" smtClean="0"/>
              <a:t>Iz svega ovoga jasno je da dugotrajna konzumacija alkohola izaziva brojna oštećenja unutar čitavog organizma kao </a:t>
            </a:r>
            <a:r>
              <a:rPr lang="hr-HR" sz="3500" dirty="0" err="1" smtClean="0"/>
              <a:t>npr</a:t>
            </a:r>
            <a:r>
              <a:rPr lang="hr-HR" sz="3500" dirty="0" smtClean="0"/>
              <a:t>.:</a:t>
            </a:r>
          </a:p>
          <a:p>
            <a:r>
              <a:rPr lang="hr-HR" sz="3500" dirty="0" smtClean="0"/>
              <a:t>Oštećenje živčanog sustava: odumiranje moždanih stanica u kori mozga te posljedično moralno, umno propadanje, promjena osobnosti, nekritičnost, zaboravljivost</a:t>
            </a:r>
          </a:p>
          <a:p>
            <a:r>
              <a:rPr lang="hr-HR" sz="3500" dirty="0" smtClean="0"/>
              <a:t>Oštećenje malog mozga: smetnje ravnoteže i drhtanja prstiju</a:t>
            </a:r>
          </a:p>
          <a:p>
            <a:r>
              <a:rPr lang="hr-HR" sz="3500" dirty="0" smtClean="0"/>
              <a:t>Oštećenje perifernih živaca (nesiguran hod, paraliza)</a:t>
            </a:r>
          </a:p>
          <a:p>
            <a:r>
              <a:rPr lang="hr-HR" sz="3500" dirty="0" smtClean="0"/>
              <a:t>Alkoholna epilepsija</a:t>
            </a:r>
          </a:p>
          <a:p>
            <a:r>
              <a:rPr lang="hr-HR" sz="3500" dirty="0" smtClean="0"/>
              <a:t>Karijes, paradentozu</a:t>
            </a:r>
          </a:p>
          <a:p>
            <a:r>
              <a:rPr lang="hr-HR" sz="3500" dirty="0" smtClean="0"/>
              <a:t>Oštećenje srčano-žilnog sustava</a:t>
            </a:r>
          </a:p>
          <a:p>
            <a:r>
              <a:rPr lang="hr-HR" sz="3500" dirty="0" smtClean="0"/>
              <a:t>Oštećenje probavnog sustava</a:t>
            </a:r>
          </a:p>
          <a:p>
            <a:endParaRPr lang="hr-HR" dirty="0"/>
          </a:p>
        </p:txBody>
      </p:sp>
    </p:spTree>
  </p:cSld>
  <p:clrMapOvr>
    <a:masterClrMapping/>
  </p:clrMapOvr>
  <p:transition>
    <p:randomBar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periferna-neuropatija-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23621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54868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Oštećenje živčanog sustava</a:t>
            </a:r>
            <a:endParaRPr lang="hr-HR" sz="2400" dirty="0"/>
          </a:p>
        </p:txBody>
      </p:sp>
      <p:pic>
        <p:nvPicPr>
          <p:cNvPr id="15362" name="Picture 2" descr="Lokacija i funkcija malog mozga - Teorije 2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9797" y="1754698"/>
            <a:ext cx="405836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644008" y="126876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Oštećenje malog mozga</a:t>
            </a:r>
            <a:endParaRPr lang="hr-H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78904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Oštećenje perifernih živaca</a:t>
            </a:r>
            <a:endParaRPr lang="hr-HR" sz="2400" dirty="0"/>
          </a:p>
        </p:txBody>
      </p:sp>
      <p:pic>
        <p:nvPicPr>
          <p:cNvPr id="15366" name="Picture 6" descr="Rheumatologist and a Healthy Mouth | Steely DD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880320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873x4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447480" cy="1941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69269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Alkoholna epilepsija</a:t>
            </a:r>
            <a:endParaRPr lang="hr-HR" sz="2400" dirty="0"/>
          </a:p>
        </p:txBody>
      </p:sp>
      <p:pic>
        <p:nvPicPr>
          <p:cNvPr id="17410" name="Picture 2" descr="Periapikalne lezije zuba - zubne ciste i granulomi - Stomatološka  poliklinika Oral B Čuki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764704"/>
            <a:ext cx="3024336" cy="2534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26064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Karijes</a:t>
            </a:r>
            <a:endParaRPr lang="hr-HR" sz="2400" dirty="0"/>
          </a:p>
        </p:txBody>
      </p:sp>
      <p:pic>
        <p:nvPicPr>
          <p:cNvPr id="17414" name="Picture 6" descr="Ανθρώπινο σώμα και αθλητική προπόνηση: Καρδιά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672408" cy="22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11560" y="3284984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Oštećenje srčano-žilnog sustava</a:t>
            </a:r>
            <a:endParaRPr lang="hr-HR" sz="2400" dirty="0"/>
          </a:p>
        </p:txBody>
      </p:sp>
      <p:pic>
        <p:nvPicPr>
          <p:cNvPr id="17416" name="Picture 8" descr="probavni susta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501008"/>
            <a:ext cx="1855562" cy="310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308304" y="3861048"/>
            <a:ext cx="1835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Oštećenje probavnog sustava</a:t>
            </a:r>
            <a:endParaRPr lang="hr-HR" sz="2400" dirty="0"/>
          </a:p>
        </p:txBody>
      </p:sp>
    </p:spTree>
  </p:cSld>
  <p:clrMapOvr>
    <a:masterClrMapping/>
  </p:clrMapOvr>
  <p:transition spd="slow">
    <p:blinds dir="vert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525344"/>
          </a:xfrm>
        </p:spPr>
        <p:txBody>
          <a:bodyPr/>
          <a:lstStyle/>
          <a:p>
            <a:r>
              <a:rPr lang="hr-HR" dirty="0" smtClean="0"/>
              <a:t>Psihičke poremećaje:</a:t>
            </a:r>
          </a:p>
          <a:p>
            <a:r>
              <a:rPr lang="hr-HR" dirty="0" smtClean="0"/>
              <a:t>Promjene raspoloženja</a:t>
            </a:r>
          </a:p>
          <a:p>
            <a:r>
              <a:rPr lang="hr-HR" dirty="0" smtClean="0"/>
              <a:t>Depresija</a:t>
            </a:r>
          </a:p>
          <a:p>
            <a:r>
              <a:rPr lang="hr-HR" dirty="0" err="1" smtClean="0"/>
              <a:t>Delirium</a:t>
            </a:r>
            <a:r>
              <a:rPr lang="hr-HR" dirty="0" smtClean="0"/>
              <a:t> </a:t>
            </a:r>
            <a:r>
              <a:rPr lang="hr-HR" dirty="0" err="1" smtClean="0"/>
              <a:t>tremens</a:t>
            </a:r>
            <a:r>
              <a:rPr lang="hr-HR" dirty="0" smtClean="0"/>
              <a:t> – psihomotorni nemir</a:t>
            </a:r>
          </a:p>
          <a:p>
            <a:r>
              <a:rPr lang="hr-HR" dirty="0" smtClean="0"/>
              <a:t>Strah</a:t>
            </a:r>
          </a:p>
          <a:p>
            <a:r>
              <a:rPr lang="hr-HR" dirty="0" smtClean="0"/>
              <a:t>Potpuna dezorijentacija u vremenu i prostoru te karakteristične halucinacije sitnih životinjica ili insekata</a:t>
            </a:r>
          </a:p>
          <a:p>
            <a:r>
              <a:rPr lang="hr-HR" dirty="0" smtClean="0"/>
              <a:t>Patološka ljubomora</a:t>
            </a:r>
            <a:endParaRPr lang="hr-HR" dirty="0"/>
          </a:p>
        </p:txBody>
      </p:sp>
      <p:pic>
        <p:nvPicPr>
          <p:cNvPr id="4" name="Picture 3" descr="CL_normalni-razvoj-koji-je-krenuo-krivim-putem_naslov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73550"/>
            <a:ext cx="3167261" cy="2523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ld"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hr-HR" dirty="0" smtClean="0">
                <a:latin typeface="Bodoni MT" pitchFamily="18" charset="0"/>
              </a:rPr>
              <a:t>Kako prepoznati jeste li ovisni o alkoholu</a:t>
            </a:r>
            <a:endParaRPr lang="hr-HR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Kažemo da je osoba ovisna o alkoholu kada se uočava pojava sljedećih simptoma:</a:t>
            </a:r>
          </a:p>
          <a:p>
            <a:r>
              <a:rPr lang="hr-HR" dirty="0" smtClean="0"/>
              <a:t>Nesavladiva žudnja za konzumiranjem alkoholnog pića</a:t>
            </a:r>
          </a:p>
          <a:p>
            <a:r>
              <a:rPr lang="hr-HR" dirty="0" smtClean="0"/>
              <a:t>Gubitak kontrole </a:t>
            </a:r>
            <a:r>
              <a:rPr lang="hr-HR" dirty="0" err="1" smtClean="0"/>
              <a:t>tj</a:t>
            </a:r>
            <a:r>
              <a:rPr lang="hr-HR" dirty="0" smtClean="0"/>
              <a:t>. nemogućnost prestanka pijenja alkohola kad se jednom započne </a:t>
            </a:r>
            <a:endParaRPr lang="hr-HR" dirty="0"/>
          </a:p>
        </p:txBody>
      </p:sp>
    </p:spTree>
  </p:cSld>
  <p:clrMapOvr>
    <a:masterClrMapping/>
  </p:clrMapOvr>
  <p:transition spd="slow">
    <p:plus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7467600" cy="5577483"/>
          </a:xfrm>
        </p:spPr>
        <p:txBody>
          <a:bodyPr/>
          <a:lstStyle/>
          <a:p>
            <a:r>
              <a:rPr lang="hr-HR" dirty="0" smtClean="0"/>
              <a:t>Porast tolerancije </a:t>
            </a:r>
            <a:r>
              <a:rPr lang="hr-HR" dirty="0" err="1" smtClean="0"/>
              <a:t>tj</a:t>
            </a:r>
            <a:r>
              <a:rPr lang="hr-HR" dirty="0" smtClean="0"/>
              <a:t>. potreba za sve većom količinom alkohola kako bi se postigao isti učinak</a:t>
            </a:r>
          </a:p>
          <a:p>
            <a:r>
              <a:rPr lang="hr-HR" dirty="0" smtClean="0"/>
              <a:t>Zanemarivanje svakodnevnih obaveza, obitelji, prijatelja i posla</a:t>
            </a:r>
          </a:p>
          <a:p>
            <a:r>
              <a:rPr lang="hr-HR" dirty="0" smtClean="0"/>
              <a:t>Znakovi fizičke ovisnosti kod prestanka pijenja-drhtanje ruku, znojenje, mučnina</a:t>
            </a:r>
          </a:p>
          <a:p>
            <a:r>
              <a:rPr lang="pl-PL" dirty="0" smtClean="0"/>
              <a:t>Nastavak pijenja unatoč spoznaji koliko je to štetno</a:t>
            </a:r>
          </a:p>
        </p:txBody>
      </p:sp>
      <p:sp>
        <p:nvSpPr>
          <p:cNvPr id="1026" name="AutoShape 2" descr="Pogled.ba • Ispunite test i otkrijte jeste li alkoholi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8" name="AutoShape 4" descr="Pogled.ba • Ispunite test i otkrijte jeste li alkoholi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30" name="AutoShape 6" descr="Pogled.ba • Ispunite test i otkrijte jeste li alkoholič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" name="Picture 6" descr="download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725144"/>
            <a:ext cx="2800350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latin typeface="Bodoni MT" pitchFamily="18" charset="0"/>
              </a:rPr>
              <a:t>Stavovi prema pijenju alkohola</a:t>
            </a:r>
            <a:endParaRPr lang="hr-HR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6000"/>
            <a:ext cx="9144000" cy="5572000"/>
          </a:xfrm>
        </p:spPr>
        <p:txBody>
          <a:bodyPr>
            <a:normAutofit/>
          </a:bodyPr>
          <a:lstStyle/>
          <a:p>
            <a:r>
              <a:rPr lang="hr-HR" dirty="0" smtClean="0"/>
              <a:t>Stavovi prema pijenju formiraju se već u djetinjstvu i ranoj adolescenciji i to vrlo često po modelu identifikacije s najbližima</a:t>
            </a:r>
          </a:p>
          <a:p>
            <a:r>
              <a:rPr lang="hr-HR" dirty="0" smtClean="0"/>
              <a:t>Alkoholizam kao takav obiteljska je bolest</a:t>
            </a:r>
          </a:p>
          <a:p>
            <a:r>
              <a:rPr lang="hr-HR" dirty="0" smtClean="0"/>
              <a:t>Na žalost kod nas stoljećima gradi se pozitivan odnos prema konzumaciji alkohola i tolerantan odnos spram „neupadljivih alkoholičara“ </a:t>
            </a:r>
            <a:r>
              <a:rPr lang="hr-HR" dirty="0" err="1" smtClean="0"/>
              <a:t>tzv</a:t>
            </a:r>
            <a:r>
              <a:rPr lang="hr-HR" dirty="0" smtClean="0"/>
              <a:t>. funkcionalnih alkoholičara (ljudi koji radno i obiteljski sasvim zadovoljavajuće funkcioniraju i koje okolina ne percipira kao alkoholičare već kao ljude koji si vole popiti)</a:t>
            </a:r>
            <a:endParaRPr lang="hr-HR" dirty="0"/>
          </a:p>
        </p:txBody>
      </p:sp>
    </p:spTree>
  </p:cSld>
  <p:clrMapOvr>
    <a:masterClrMapping/>
  </p:clrMapOvr>
  <p:transition spd="slow">
    <p:zoom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</TotalTime>
  <Words>554</Words>
  <Application>Microsoft Office PowerPoint</Application>
  <PresentationFormat>Prikaz na zaslonu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Bell MT</vt:lpstr>
      <vt:lpstr>Bodoni MT</vt:lpstr>
      <vt:lpstr>Franklin Gothic Book</vt:lpstr>
      <vt:lpstr>Wingdings 2</vt:lpstr>
      <vt:lpstr>Technic</vt:lpstr>
      <vt:lpstr>alkoholizam</vt:lpstr>
      <vt:lpstr>Alkoholizam</vt:lpstr>
      <vt:lpstr>PowerPoint prezentacija</vt:lpstr>
      <vt:lpstr>PowerPoint prezentacija</vt:lpstr>
      <vt:lpstr>PowerPoint prezentacija</vt:lpstr>
      <vt:lpstr>PowerPoint prezentacija</vt:lpstr>
      <vt:lpstr>  Kako prepoznati jeste li ovisni o alkoholu</vt:lpstr>
      <vt:lpstr>PowerPoint prezentacija</vt:lpstr>
      <vt:lpstr>Stavovi prema pijenju alkohola</vt:lpstr>
      <vt:lpstr>Mladi i alkohol </vt:lpstr>
      <vt:lpstr>PowerPoint prezentacija</vt:lpstr>
      <vt:lpstr>PowerPoint prezentacija</vt:lpstr>
      <vt:lpstr>PowerPoint prezentacija</vt:lpstr>
      <vt:lpstr>Kako izliječiti ovisnost o alkoholu </vt:lpstr>
      <vt:lpstr>PowerPoint prezentacija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alkoholizam</dc:title>
  <dc:creator>Ana</dc:creator>
  <cp:lastModifiedBy>gost</cp:lastModifiedBy>
  <cp:revision>2</cp:revision>
  <dcterms:created xsi:type="dcterms:W3CDTF">2020-11-26T14:30:07Z</dcterms:created>
  <dcterms:modified xsi:type="dcterms:W3CDTF">2020-12-03T12:40:30Z</dcterms:modified>
</cp:coreProperties>
</file>