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56" r:id="rId2"/>
    <p:sldId id="257" r:id="rId3"/>
    <p:sldId id="282" r:id="rId4"/>
    <p:sldId id="258" r:id="rId5"/>
    <p:sldId id="259" r:id="rId6"/>
    <p:sldId id="267" r:id="rId7"/>
    <p:sldId id="283" r:id="rId8"/>
    <p:sldId id="261" r:id="rId9"/>
    <p:sldId id="260" r:id="rId10"/>
    <p:sldId id="284" r:id="rId11"/>
    <p:sldId id="263" r:id="rId12"/>
    <p:sldId id="264" r:id="rId13"/>
    <p:sldId id="285" r:id="rId14"/>
    <p:sldId id="262" r:id="rId15"/>
    <p:sldId id="265" r:id="rId16"/>
    <p:sldId id="286" r:id="rId17"/>
    <p:sldId id="268" r:id="rId18"/>
    <p:sldId id="270" r:id="rId19"/>
    <p:sldId id="271" r:id="rId20"/>
    <p:sldId id="272" r:id="rId21"/>
    <p:sldId id="287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x="9144000" cy="6858000" type="screen4x3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>
      <p:cViewPr>
        <p:scale>
          <a:sx n="76" d="100"/>
          <a:sy n="76" d="100"/>
        </p:scale>
        <p:origin x="-1212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4E2D9792-C98E-4143-8F35-8B80F2E7DCE9}" type="datetimeFigureOut">
              <a:rPr lang="hr-HR" smtClean="0"/>
              <a:pPr/>
              <a:t>15.12.2015.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5B1D-8454-4B63-A71E-4F9B2887C83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D9792-C98E-4143-8F35-8B80F2E7DCE9}" type="datetimeFigureOut">
              <a:rPr lang="hr-HR" smtClean="0"/>
              <a:pPr/>
              <a:t>15.12.2015.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5B1D-8454-4B63-A71E-4F9B2887C83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D9792-C98E-4143-8F35-8B80F2E7DCE9}" type="datetimeFigureOut">
              <a:rPr lang="hr-HR" smtClean="0"/>
              <a:pPr/>
              <a:t>15.12.2015.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5B1D-8454-4B63-A71E-4F9B2887C83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D9792-C98E-4143-8F35-8B80F2E7DCE9}" type="datetimeFigureOut">
              <a:rPr lang="hr-HR" smtClean="0"/>
              <a:pPr/>
              <a:t>15.12.2015.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5B1D-8454-4B63-A71E-4F9B2887C838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D9792-C98E-4143-8F35-8B80F2E7DCE9}" type="datetimeFigureOut">
              <a:rPr lang="hr-HR" smtClean="0"/>
              <a:pPr/>
              <a:t>15.12.2015.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5B1D-8454-4B63-A71E-4F9B2887C838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D9792-C98E-4143-8F35-8B80F2E7DCE9}" type="datetimeFigureOut">
              <a:rPr lang="hr-HR" smtClean="0"/>
              <a:pPr/>
              <a:t>15.12.2015.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5B1D-8454-4B63-A71E-4F9B2887C83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D9792-C98E-4143-8F35-8B80F2E7DCE9}" type="datetimeFigureOut">
              <a:rPr lang="hr-HR" smtClean="0"/>
              <a:pPr/>
              <a:t>15.12.2015.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5B1D-8454-4B63-A71E-4F9B2887C83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D9792-C98E-4143-8F35-8B80F2E7DCE9}" type="datetimeFigureOut">
              <a:rPr lang="hr-HR" smtClean="0"/>
              <a:pPr/>
              <a:t>15.12.2015.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5B1D-8454-4B63-A71E-4F9B2887C838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D9792-C98E-4143-8F35-8B80F2E7DCE9}" type="datetimeFigureOut">
              <a:rPr lang="hr-HR" smtClean="0"/>
              <a:pPr/>
              <a:t>15.12.2015.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5B1D-8454-4B63-A71E-4F9B2887C83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D9792-C98E-4143-8F35-8B80F2E7DCE9}" type="datetimeFigureOut">
              <a:rPr lang="hr-HR" smtClean="0"/>
              <a:pPr/>
              <a:t>15.12.2015.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5B1D-8454-4B63-A71E-4F9B2887C83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D9792-C98E-4143-8F35-8B80F2E7DCE9}" type="datetimeFigureOut">
              <a:rPr lang="hr-HR" smtClean="0"/>
              <a:pPr/>
              <a:t>15.12.2015.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5B1D-8454-4B63-A71E-4F9B2887C83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E2D9792-C98E-4143-8F35-8B80F2E7DCE9}" type="datetimeFigureOut">
              <a:rPr lang="hr-HR" smtClean="0"/>
              <a:pPr/>
              <a:t>15.12.2015.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48C5B1D-8454-4B63-A71E-4F9B2887C838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sz="6000" dirty="0" smtClean="0"/>
              <a:t>DROGE</a:t>
            </a:r>
            <a:br>
              <a:rPr lang="hr-HR" sz="6000" dirty="0" smtClean="0"/>
            </a:br>
            <a:endParaRPr lang="hr-HR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hr-HR" sz="2400" dirty="0" smtClean="0"/>
              <a:t>Izradili : Luka Paulinić</a:t>
            </a:r>
          </a:p>
          <a:p>
            <a:pPr>
              <a:lnSpc>
                <a:spcPct val="100000"/>
              </a:lnSpc>
            </a:pPr>
            <a:r>
              <a:rPr lang="hr-HR" sz="2400" dirty="0" smtClean="0"/>
              <a:t>                 Karlo Karlović</a:t>
            </a:r>
          </a:p>
          <a:p>
            <a:pPr>
              <a:lnSpc>
                <a:spcPct val="100000"/>
              </a:lnSpc>
            </a:pPr>
            <a:r>
              <a:rPr lang="hr-HR" sz="2400" dirty="0" smtClean="0"/>
              <a:t>                      Andrea Maružin</a:t>
            </a:r>
          </a:p>
          <a:p>
            <a:pPr>
              <a:lnSpc>
                <a:spcPct val="100000"/>
              </a:lnSpc>
            </a:pP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28855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38400"/>
            <a:ext cx="6096000" cy="3048000"/>
          </a:xfrm>
        </p:spPr>
      </p:pic>
    </p:spTree>
    <p:extLst>
      <p:ext uri="{BB962C8B-B14F-4D97-AF65-F5344CB8AC3E}">
        <p14:creationId xmlns:p14="http://schemas.microsoft.com/office/powerpoint/2010/main" val="65021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764704"/>
            <a:ext cx="6400800" cy="1295400"/>
          </a:xfrm>
        </p:spPr>
        <p:txBody>
          <a:bodyPr>
            <a:normAutofit fontScale="90000"/>
          </a:bodyPr>
          <a:lstStyle/>
          <a:p>
            <a:r>
              <a:rPr lang="vi-VN" dirty="0"/>
              <a:t/>
            </a:r>
            <a:br>
              <a:rPr lang="vi-VN" dirty="0"/>
            </a:br>
            <a:r>
              <a:rPr lang="vi-VN" dirty="0"/>
              <a:t/>
            </a:r>
            <a:br>
              <a:rPr lang="vi-VN" dirty="0"/>
            </a:br>
            <a:r>
              <a:rPr lang="vi-VN" dirty="0"/>
              <a:t> </a:t>
            </a:r>
            <a:r>
              <a:rPr lang="hr-HR" dirty="0" smtClean="0"/>
              <a:t>HALUCINOGENE DROGE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908720"/>
            <a:ext cx="6400800" cy="2160240"/>
          </a:xfrm>
        </p:spPr>
        <p:txBody>
          <a:bodyPr>
            <a:noAutofit/>
          </a:bodyPr>
          <a:lstStyle/>
          <a:p>
            <a:endParaRPr lang="vi-VN" dirty="0"/>
          </a:p>
          <a:p>
            <a:endParaRPr lang="vi-VN" dirty="0"/>
          </a:p>
          <a:p>
            <a:r>
              <a:rPr lang="vi-VN" dirty="0"/>
              <a:t>Najšire korišćena droga iz ove grupe je </a:t>
            </a:r>
            <a:r>
              <a:rPr lang="vi-VN" b="1" dirty="0"/>
              <a:t>LSD.</a:t>
            </a:r>
            <a:r>
              <a:rPr lang="vi-VN" dirty="0"/>
              <a:t> Pored ove droge u ovu grupu se mogu svrstati </a:t>
            </a:r>
            <a:r>
              <a:rPr lang="vi-VN" b="1" dirty="0" smtClean="0"/>
              <a:t>magične </a:t>
            </a:r>
            <a:r>
              <a:rPr lang="hr-HR" b="1" dirty="0" smtClean="0"/>
              <a:t>gljive</a:t>
            </a:r>
            <a:r>
              <a:rPr lang="vi-VN" dirty="0" smtClean="0"/>
              <a:t>, </a:t>
            </a:r>
            <a:r>
              <a:rPr lang="vi-VN" dirty="0"/>
              <a:t>koje sadrže </a:t>
            </a:r>
            <a:r>
              <a:rPr lang="vi-VN" dirty="0" smtClean="0"/>
              <a:t>halucinogen</a:t>
            </a:r>
            <a:r>
              <a:rPr lang="hr-HR" dirty="0" smtClean="0"/>
              <a:t>e supstance</a:t>
            </a:r>
            <a:r>
              <a:rPr lang="vi-VN" dirty="0" smtClean="0"/>
              <a:t>. </a:t>
            </a:r>
            <a:r>
              <a:rPr lang="vi-VN" dirty="0"/>
              <a:t>Pored „čistih" halucinogena u ovu grupu se mogu svrstati i droge koje imaju </a:t>
            </a:r>
            <a:r>
              <a:rPr lang="vi-VN" dirty="0" smtClean="0"/>
              <a:t>kombin</a:t>
            </a:r>
            <a:r>
              <a:rPr lang="hr-HR" dirty="0" smtClean="0"/>
              <a:t>irano</a:t>
            </a:r>
            <a:r>
              <a:rPr lang="vi-VN" dirty="0" smtClean="0"/>
              <a:t> </a:t>
            </a:r>
            <a:r>
              <a:rPr lang="vi-VN" dirty="0"/>
              <a:t>halucinogeno i sedativno </a:t>
            </a:r>
            <a:r>
              <a:rPr lang="vi-VN" dirty="0" smtClean="0"/>
              <a:t>d</a:t>
            </a:r>
            <a:r>
              <a:rPr lang="hr-HR" dirty="0" smtClean="0"/>
              <a:t>jelovanje</a:t>
            </a:r>
            <a:r>
              <a:rPr lang="vi-VN" dirty="0" smtClean="0"/>
              <a:t> </a:t>
            </a:r>
            <a:r>
              <a:rPr lang="vi-VN" dirty="0"/>
              <a:t>(</a:t>
            </a:r>
            <a:r>
              <a:rPr lang="vi-VN" b="1" dirty="0"/>
              <a:t>marihuana)</a:t>
            </a:r>
            <a:r>
              <a:rPr lang="vi-VN" dirty="0"/>
              <a:t> ili halucinogeno i stimulativno </a:t>
            </a:r>
            <a:r>
              <a:rPr lang="vi-VN" dirty="0" smtClean="0"/>
              <a:t>d</a:t>
            </a:r>
            <a:r>
              <a:rPr lang="hr-HR" dirty="0" smtClean="0"/>
              <a:t>jelovanje </a:t>
            </a:r>
            <a:r>
              <a:rPr lang="vi-VN" dirty="0" smtClean="0"/>
              <a:t> </a:t>
            </a:r>
            <a:r>
              <a:rPr lang="vi-VN" dirty="0"/>
              <a:t>(</a:t>
            </a:r>
            <a:r>
              <a:rPr lang="vi-VN" b="1" dirty="0"/>
              <a:t>ekstazi</a:t>
            </a:r>
            <a:r>
              <a:rPr lang="vi-VN" b="1" dirty="0" smtClean="0"/>
              <a:t>)</a:t>
            </a:r>
            <a:r>
              <a:rPr lang="vi-VN" dirty="0" smtClean="0"/>
              <a:t>. </a:t>
            </a:r>
            <a:r>
              <a:rPr lang="vi-VN" dirty="0"/>
              <a:t>Način na koji osoba vidi, čuje, </a:t>
            </a:r>
            <a:r>
              <a:rPr lang="vi-VN" dirty="0" smtClean="0"/>
              <a:t>os</a:t>
            </a:r>
            <a:r>
              <a:rPr lang="hr-HR" dirty="0" smtClean="0"/>
              <a:t>j</a:t>
            </a:r>
            <a:r>
              <a:rPr lang="vi-VN" dirty="0" smtClean="0"/>
              <a:t>eća </a:t>
            </a:r>
            <a:r>
              <a:rPr lang="vi-VN" dirty="0"/>
              <a:t>i doživljava stvari oko sebe potpuno je </a:t>
            </a:r>
            <a:r>
              <a:rPr lang="vi-VN" dirty="0" smtClean="0"/>
              <a:t>izm</a:t>
            </a:r>
            <a:r>
              <a:rPr lang="hr-HR" dirty="0" smtClean="0"/>
              <a:t>j</a:t>
            </a:r>
            <a:r>
              <a:rPr lang="vi-VN" dirty="0" smtClean="0"/>
              <a:t>enjen</a:t>
            </a:r>
            <a:r>
              <a:rPr lang="vi-VN" dirty="0"/>
              <a:t>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9965144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9672" y="1124744"/>
            <a:ext cx="6400800" cy="762000"/>
          </a:xfrm>
        </p:spPr>
        <p:txBody>
          <a:bodyPr>
            <a:noAutofit/>
          </a:bodyPr>
          <a:lstStyle/>
          <a:p>
            <a:r>
              <a:rPr lang="vi-VN" dirty="0" smtClean="0"/>
              <a:t>Ova sredstva izazivaju vidne, slušne i halucinacije dodira, koje u nekim slučajevima mogu potrajati satima pa i danima što je izuzetno ne</a:t>
            </a:r>
            <a:r>
              <a:rPr lang="hr-HR" dirty="0" smtClean="0"/>
              <a:t>ugodno</a:t>
            </a:r>
            <a:r>
              <a:rPr lang="vi-VN" dirty="0" smtClean="0"/>
              <a:t> i zastrašuj</a:t>
            </a:r>
            <a:r>
              <a:rPr lang="hr-HR" dirty="0" err="1" smtClean="0"/>
              <a:t>uće</a:t>
            </a:r>
            <a:r>
              <a:rPr lang="hr-HR" dirty="0" smtClean="0"/>
              <a:t> .</a:t>
            </a:r>
          </a:p>
          <a:p>
            <a:r>
              <a:rPr lang="hr-HR" dirty="0" smtClean="0"/>
              <a:t> </a:t>
            </a:r>
            <a:r>
              <a:rPr lang="vi-VN" dirty="0" smtClean="0"/>
              <a:t>Kod osoba koje imaju urođenu sklonost ka određenim psihijatrijskim bolestima (a ni</a:t>
            </a:r>
            <a:r>
              <a:rPr lang="hr-HR" dirty="0" smtClean="0"/>
              <a:t>t</a:t>
            </a:r>
            <a:r>
              <a:rPr lang="vi-VN" dirty="0" smtClean="0"/>
              <a:t>ko od nas ne može biti sasvim siguran da je nema) ove droge mogu izazvati psihozu (ludilo). Posebno su opasne za osobe koje već boluju od neke psihijatrijske bolesti</a:t>
            </a:r>
            <a:r>
              <a:rPr lang="hr-HR" dirty="0" smtClean="0"/>
              <a:t>.</a:t>
            </a:r>
            <a:endParaRPr lang="vi-VN" dirty="0" smtClean="0"/>
          </a:p>
          <a:p>
            <a:endParaRPr lang="vi-VN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6859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140" y="2438400"/>
            <a:ext cx="4589720" cy="3048000"/>
          </a:xfrm>
        </p:spPr>
      </p:pic>
    </p:spTree>
    <p:extLst>
      <p:ext uri="{BB962C8B-B14F-4D97-AF65-F5344CB8AC3E}">
        <p14:creationId xmlns:p14="http://schemas.microsoft.com/office/powerpoint/2010/main" val="11742278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980728"/>
            <a:ext cx="6400800" cy="1295400"/>
          </a:xfrm>
        </p:spPr>
        <p:txBody>
          <a:bodyPr/>
          <a:lstStyle/>
          <a:p>
            <a:r>
              <a:rPr lang="hr-HR" dirty="0" smtClean="0"/>
              <a:t>DELIRIJANTI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664" y="2348880"/>
            <a:ext cx="6400800" cy="1872208"/>
          </a:xfrm>
        </p:spPr>
        <p:txBody>
          <a:bodyPr>
            <a:noAutofit/>
          </a:bodyPr>
          <a:lstStyle/>
          <a:p>
            <a:r>
              <a:rPr lang="vi-VN" dirty="0"/>
              <a:t>U ovu grupu spadaju mnogi industrijski proizvodi i proizvodi za kućnu upotrebu (</a:t>
            </a:r>
            <a:r>
              <a:rPr lang="vi-VN" b="1" dirty="0"/>
              <a:t>rastvarači, lakovi, benzin, nafta, bronza, aceton, sprejevi...) </a:t>
            </a:r>
            <a:r>
              <a:rPr lang="vi-VN" dirty="0"/>
              <a:t>koji sadrže psihoaktivne isparljive materije (</a:t>
            </a:r>
            <a:r>
              <a:rPr lang="vi-VN" b="1" dirty="0"/>
              <a:t>inhalansi</a:t>
            </a:r>
            <a:r>
              <a:rPr lang="vi-VN" dirty="0"/>
              <a:t>). </a:t>
            </a:r>
            <a:r>
              <a:rPr lang="vi-VN" dirty="0" smtClean="0"/>
              <a:t>Ovd</a:t>
            </a:r>
            <a:r>
              <a:rPr lang="hr-HR" dirty="0" smtClean="0"/>
              <a:t>j</a:t>
            </a:r>
            <a:r>
              <a:rPr lang="vi-VN" dirty="0" smtClean="0"/>
              <a:t>e </a:t>
            </a:r>
            <a:r>
              <a:rPr lang="vi-VN" dirty="0"/>
              <a:t>možemo svrstati i neke od </a:t>
            </a:r>
            <a:r>
              <a:rPr lang="vi-VN" dirty="0" smtClean="0"/>
              <a:t>l</a:t>
            </a:r>
            <a:r>
              <a:rPr lang="hr-HR" dirty="0" smtClean="0"/>
              <a:t>ije</a:t>
            </a:r>
            <a:r>
              <a:rPr lang="vi-VN" dirty="0" smtClean="0"/>
              <a:t>kova </a:t>
            </a:r>
            <a:r>
              <a:rPr lang="vi-VN" dirty="0"/>
              <a:t>koji se </a:t>
            </a:r>
            <a:r>
              <a:rPr lang="vi-VN" dirty="0" smtClean="0"/>
              <a:t>ponekad </a:t>
            </a:r>
            <a:r>
              <a:rPr lang="vi-VN" dirty="0"/>
              <a:t>mogu naći u kućnoj apoteci kao što su antiparkinsonici (Artan, Akineton, </a:t>
            </a:r>
            <a:r>
              <a:rPr lang="vi-VN" dirty="0" smtClean="0"/>
              <a:t>Parkopan</a:t>
            </a:r>
            <a:r>
              <a:rPr lang="hr-HR" dirty="0" smtClean="0"/>
              <a:t> ...)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9017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1412776"/>
            <a:ext cx="6400800" cy="762000"/>
          </a:xfrm>
        </p:spPr>
        <p:txBody>
          <a:bodyPr>
            <a:noAutofit/>
          </a:bodyPr>
          <a:lstStyle/>
          <a:p>
            <a:r>
              <a:rPr lang="vi-VN" dirty="0" smtClean="0"/>
              <a:t> </a:t>
            </a:r>
            <a:r>
              <a:rPr lang="vi-VN" dirty="0"/>
              <a:t>Ove supstance izazivaju poremećaje </a:t>
            </a:r>
            <a:r>
              <a:rPr lang="vi-VN" dirty="0" smtClean="0"/>
              <a:t>sv</a:t>
            </a:r>
            <a:r>
              <a:rPr lang="hr-HR" dirty="0" smtClean="0"/>
              <a:t>ij</a:t>
            </a:r>
            <a:r>
              <a:rPr lang="vi-VN" dirty="0" smtClean="0"/>
              <a:t>esti  </a:t>
            </a:r>
            <a:r>
              <a:rPr lang="vi-VN" dirty="0"/>
              <a:t>različitog trajanja. Osoba koja se nađe u tom stanju je </a:t>
            </a:r>
            <a:r>
              <a:rPr lang="vi-VN" dirty="0" smtClean="0"/>
              <a:t>dezorijenti</a:t>
            </a:r>
            <a:r>
              <a:rPr lang="hr-HR" dirty="0" smtClean="0"/>
              <a:t>r</a:t>
            </a:r>
            <a:r>
              <a:rPr lang="vi-VN" dirty="0" smtClean="0"/>
              <a:t>ana </a:t>
            </a:r>
            <a:r>
              <a:rPr lang="vi-VN" dirty="0"/>
              <a:t>u vremenu i prostoru, ima halucinacije, pogrešno prepoznaje lica i predmete oko sebe što često predstavlja zastrašujuće iskustvo.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2494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168" y="2438400"/>
            <a:ext cx="4443663" cy="3048000"/>
          </a:xfrm>
        </p:spPr>
      </p:pic>
    </p:spTree>
    <p:extLst>
      <p:ext uri="{BB962C8B-B14F-4D97-AF65-F5344CB8AC3E}">
        <p14:creationId xmlns:p14="http://schemas.microsoft.com/office/powerpoint/2010/main" val="45749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1196752"/>
            <a:ext cx="6400800" cy="762000"/>
          </a:xfrm>
        </p:spPr>
        <p:txBody>
          <a:bodyPr>
            <a:noAutofit/>
          </a:bodyPr>
          <a:lstStyle/>
          <a:p>
            <a:endParaRPr lang="hr-HR" dirty="0">
              <a:latin typeface="Times New Roman" pitchFamily="18" charset="0"/>
              <a:cs typeface="Times New Roman" pitchFamily="18" charset="0"/>
            </a:endParaRPr>
          </a:p>
          <a:p>
            <a:r>
              <a:rPr lang="hr-HR" b="1" dirty="0">
                <a:latin typeface="Times New Roman" pitchFamily="18" charset="0"/>
                <a:cs typeface="Times New Roman" pitchFamily="18" charset="0"/>
              </a:rPr>
              <a:t>Droga ostavlja duboke tragove i na tijelu.</a:t>
            </a:r>
          </a:p>
          <a:p>
            <a:r>
              <a:rPr lang="hr-HR" b="1" dirty="0">
                <a:latin typeface="Times New Roman" pitchFamily="18" charset="0"/>
                <a:cs typeface="Times New Roman" pitchFamily="18" charset="0"/>
              </a:rPr>
              <a:t>Jasni i svima vidljivi znakovi uzimanja </a:t>
            </a:r>
            <a:r>
              <a:rPr lang="hr-HR" b="1" dirty="0" smtClean="0">
                <a:latin typeface="Times New Roman" pitchFamily="18" charset="0"/>
                <a:cs typeface="Times New Roman" pitchFamily="18" charset="0"/>
              </a:rPr>
              <a:t>droge:</a:t>
            </a: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1. Crvene oči.</a:t>
            </a: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2. Zanemarivanje osobne higijene.</a:t>
            </a: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. Gubljenje težine (kod nekih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droga).</a:t>
            </a: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4. Poremećaji u spavanju.</a:t>
            </a: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. Umor ili hiperaktivnost.</a:t>
            </a:r>
          </a:p>
        </p:txBody>
      </p:sp>
    </p:spTree>
    <p:extLst>
      <p:ext uri="{BB962C8B-B14F-4D97-AF65-F5344CB8AC3E}">
        <p14:creationId xmlns:p14="http://schemas.microsoft.com/office/powerpoint/2010/main" val="211200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1412776"/>
            <a:ext cx="6944816" cy="762000"/>
          </a:xfrm>
        </p:spPr>
        <p:txBody>
          <a:bodyPr>
            <a:noAutofit/>
          </a:bodyPr>
          <a:lstStyle/>
          <a:p>
            <a:r>
              <a:rPr lang="vi-VN" dirty="0"/>
              <a:t>Jedna od opasnosti s kojima se </a:t>
            </a:r>
            <a:r>
              <a:rPr lang="vi-VN" dirty="0" smtClean="0"/>
              <a:t>adolescenti</a:t>
            </a:r>
            <a:r>
              <a:rPr lang="hr-HR" dirty="0" smtClean="0"/>
              <a:t> </a:t>
            </a:r>
            <a:r>
              <a:rPr lang="vi-VN" dirty="0" smtClean="0"/>
              <a:t>susreću je</a:t>
            </a:r>
            <a:r>
              <a:rPr lang="hr-HR" dirty="0" smtClean="0"/>
              <a:t> </a:t>
            </a:r>
            <a:r>
              <a:rPr lang="vi-VN" dirty="0" smtClean="0"/>
              <a:t>eksperimentiranje </a:t>
            </a:r>
            <a:r>
              <a:rPr lang="vi-VN" dirty="0"/>
              <a:t>s </a:t>
            </a:r>
            <a:r>
              <a:rPr lang="vi-VN" dirty="0" smtClean="0"/>
              <a:t>psihoaktivnim</a:t>
            </a:r>
            <a:r>
              <a:rPr lang="hr-HR" dirty="0" smtClean="0"/>
              <a:t> </a:t>
            </a:r>
            <a:r>
              <a:rPr lang="vi-VN" dirty="0" smtClean="0"/>
              <a:t>tvarima</a:t>
            </a:r>
            <a:r>
              <a:rPr lang="vi-VN" dirty="0"/>
              <a:t>, a istraživanjima </a:t>
            </a:r>
            <a:r>
              <a:rPr lang="vi-VN" dirty="0" smtClean="0"/>
              <a:t>je</a:t>
            </a:r>
            <a:r>
              <a:rPr lang="hr-HR" dirty="0" smtClean="0"/>
              <a:t> </a:t>
            </a:r>
            <a:r>
              <a:rPr lang="vi-VN" dirty="0" smtClean="0"/>
              <a:t>utvrđeno </a:t>
            </a:r>
            <a:r>
              <a:rPr lang="vi-VN" dirty="0"/>
              <a:t>da oko 50-60 % </a:t>
            </a:r>
            <a:r>
              <a:rPr lang="vi-VN" dirty="0" smtClean="0"/>
              <a:t>srednjoškolaca</a:t>
            </a:r>
            <a:r>
              <a:rPr lang="hr-HR" dirty="0" smtClean="0"/>
              <a:t> </a:t>
            </a:r>
            <a:r>
              <a:rPr lang="vi-VN" dirty="0" smtClean="0"/>
              <a:t>do </a:t>
            </a:r>
            <a:r>
              <a:rPr lang="vi-VN" dirty="0"/>
              <a:t>kraja </a:t>
            </a:r>
            <a:r>
              <a:rPr lang="vi-VN" dirty="0" smtClean="0"/>
              <a:t>školovanja</a:t>
            </a:r>
            <a:r>
              <a:rPr lang="hr-HR" dirty="0" smtClean="0"/>
              <a:t> </a:t>
            </a:r>
            <a:r>
              <a:rPr lang="vi-VN" dirty="0" smtClean="0"/>
              <a:t>dođe </a:t>
            </a:r>
            <a:r>
              <a:rPr lang="vi-VN" dirty="0"/>
              <a:t>u kontakt s </a:t>
            </a:r>
            <a:r>
              <a:rPr lang="vi-VN" dirty="0" smtClean="0"/>
              <a:t>nekom</a:t>
            </a:r>
            <a:r>
              <a:rPr lang="hr-HR" dirty="0" smtClean="0"/>
              <a:t> </a:t>
            </a:r>
            <a:r>
              <a:rPr lang="vi-VN" dirty="0" smtClean="0"/>
              <a:t>vrstom </a:t>
            </a:r>
            <a:r>
              <a:rPr lang="vi-VN" dirty="0"/>
              <a:t>droga. </a:t>
            </a:r>
            <a:r>
              <a:rPr lang="vi-VN" b="1" dirty="0"/>
              <a:t>Najčešći </a:t>
            </a:r>
            <a:r>
              <a:rPr lang="vi-VN" b="1" dirty="0" smtClean="0"/>
              <a:t>razlozi</a:t>
            </a:r>
            <a:r>
              <a:rPr lang="hr-HR" b="1" dirty="0" smtClean="0"/>
              <a:t> </a:t>
            </a:r>
            <a:r>
              <a:rPr lang="vi-VN" b="1" dirty="0" smtClean="0"/>
              <a:t>konzumacije,</a:t>
            </a:r>
            <a:r>
              <a:rPr lang="hr-HR" dirty="0" smtClean="0"/>
              <a:t> </a:t>
            </a:r>
            <a:r>
              <a:rPr lang="vi-VN" dirty="0" smtClean="0"/>
              <a:t>koje </a:t>
            </a:r>
            <a:r>
              <a:rPr lang="vi-VN" dirty="0"/>
              <a:t>navode sami </a:t>
            </a:r>
            <a:r>
              <a:rPr lang="vi-VN" dirty="0" smtClean="0"/>
              <a:t>adolescenti,</a:t>
            </a:r>
            <a:r>
              <a:rPr lang="hr-HR" dirty="0" smtClean="0"/>
              <a:t> </a:t>
            </a:r>
            <a:r>
              <a:rPr lang="vi-VN" dirty="0" smtClean="0"/>
              <a:t>su </a:t>
            </a:r>
            <a:r>
              <a:rPr lang="vi-VN" b="1" dirty="0"/>
              <a:t>znatiželja, </a:t>
            </a:r>
            <a:r>
              <a:rPr lang="vi-VN" b="1" dirty="0" smtClean="0"/>
              <a:t>zabava</a:t>
            </a:r>
            <a:r>
              <a:rPr lang="hr-HR" b="1" dirty="0" smtClean="0"/>
              <a:t> </a:t>
            </a:r>
            <a:r>
              <a:rPr lang="vi-VN" b="1" dirty="0" smtClean="0"/>
              <a:t>te </a:t>
            </a:r>
            <a:r>
              <a:rPr lang="vi-VN" b="1" dirty="0"/>
              <a:t>utjecaj vršnjaka. </a:t>
            </a:r>
            <a:r>
              <a:rPr lang="vi-VN" dirty="0"/>
              <a:t>Mladi najviše informacija o drogama </a:t>
            </a:r>
            <a:r>
              <a:rPr lang="vi-VN" dirty="0" smtClean="0"/>
              <a:t>dobiju</a:t>
            </a:r>
            <a:r>
              <a:rPr lang="hr-HR" dirty="0" smtClean="0"/>
              <a:t> </a:t>
            </a:r>
            <a:r>
              <a:rPr lang="vi-VN" dirty="0" smtClean="0"/>
              <a:t>putem </a:t>
            </a:r>
            <a:r>
              <a:rPr lang="vi-VN" dirty="0"/>
              <a:t>medija (najčešće interneta) </a:t>
            </a:r>
            <a:r>
              <a:rPr lang="vi-VN" dirty="0" smtClean="0"/>
              <a:t>i</a:t>
            </a:r>
            <a:r>
              <a:rPr lang="hr-HR" dirty="0" smtClean="0"/>
              <a:t> </a:t>
            </a:r>
            <a:r>
              <a:rPr lang="vi-VN" dirty="0" smtClean="0"/>
              <a:t>prijatelja</a:t>
            </a:r>
            <a:r>
              <a:rPr lang="vi-VN" dirty="0"/>
              <a:t>, </a:t>
            </a:r>
            <a:r>
              <a:rPr lang="vi-VN" b="1" dirty="0"/>
              <a:t>gdje su </a:t>
            </a:r>
            <a:r>
              <a:rPr lang="vi-VN" b="1" dirty="0" smtClean="0"/>
              <a:t>informacije</a:t>
            </a:r>
            <a:r>
              <a:rPr lang="hr-HR" b="1" dirty="0" smtClean="0"/>
              <a:t> </a:t>
            </a:r>
            <a:r>
              <a:rPr lang="vi-VN" b="1" dirty="0" smtClean="0"/>
              <a:t>netočne,</a:t>
            </a:r>
            <a:r>
              <a:rPr lang="hr-HR" b="1" dirty="0" smtClean="0"/>
              <a:t> </a:t>
            </a:r>
            <a:r>
              <a:rPr lang="vi-VN" b="1" dirty="0" smtClean="0"/>
              <a:t>polovične</a:t>
            </a:r>
            <a:r>
              <a:rPr lang="vi-VN" b="1" dirty="0"/>
              <a:t>,</a:t>
            </a:r>
            <a:r>
              <a:rPr lang="vi-VN" dirty="0"/>
              <a:t> te se izvlače iz konteksta samo dijelovi </a:t>
            </a:r>
            <a:r>
              <a:rPr lang="vi-VN" dirty="0" smtClean="0"/>
              <a:t>koji</a:t>
            </a:r>
            <a:r>
              <a:rPr lang="hr-HR" dirty="0" smtClean="0"/>
              <a:t> </a:t>
            </a:r>
            <a:r>
              <a:rPr lang="vi-VN" dirty="0" smtClean="0"/>
              <a:t>podržavaju konzumaciju</a:t>
            </a:r>
            <a:r>
              <a:rPr lang="hr-HR" dirty="0" smtClean="0"/>
              <a:t> </a:t>
            </a:r>
            <a:r>
              <a:rPr lang="vi-VN" dirty="0" smtClean="0"/>
              <a:t>droga</a:t>
            </a:r>
            <a:r>
              <a:rPr lang="vi-VN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0893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764704"/>
            <a:ext cx="6400800" cy="762000"/>
          </a:xfrm>
        </p:spPr>
        <p:txBody>
          <a:bodyPr numCol="1">
            <a:noAutofit/>
          </a:bodyPr>
          <a:lstStyle/>
          <a:p>
            <a:r>
              <a:rPr lang="hr-HR" sz="2400" b="1" dirty="0" smtClean="0"/>
              <a:t>To </a:t>
            </a:r>
            <a:r>
              <a:rPr lang="hr-HR" sz="2400" b="1" dirty="0"/>
              <a:t>nerijetko ima za posljedicu </a:t>
            </a:r>
            <a:r>
              <a:rPr lang="hr-HR" sz="2400" dirty="0" smtClean="0"/>
              <a:t>tolerantan stav prema sredstvima ovisnosti, osobito </a:t>
            </a:r>
            <a:r>
              <a:rPr lang="hr-HR" sz="2400" dirty="0"/>
              <a:t>duhanu, alkoholu i </a:t>
            </a:r>
            <a:r>
              <a:rPr lang="hr-HR" sz="2400" dirty="0" smtClean="0"/>
              <a:t>marihuani, tako </a:t>
            </a:r>
            <a:r>
              <a:rPr lang="hr-HR" sz="2400" dirty="0"/>
              <a:t>da utječe na formiranje stavova </a:t>
            </a:r>
            <a:r>
              <a:rPr lang="hr-HR" sz="2400" dirty="0" smtClean="0"/>
              <a:t>koji su </a:t>
            </a:r>
            <a:r>
              <a:rPr lang="hr-HR" sz="2400" dirty="0"/>
              <a:t>bitni u donošenju odluke </a:t>
            </a:r>
            <a:r>
              <a:rPr lang="hr-HR" sz="2400" dirty="0" smtClean="0"/>
              <a:t>konzumirati li </a:t>
            </a:r>
            <a:r>
              <a:rPr lang="hr-HR" sz="2400" dirty="0"/>
              <a:t>ili ne</a:t>
            </a:r>
            <a:r>
              <a:rPr lang="hr-HR" sz="2400" dirty="0" smtClean="0"/>
              <a:t>.</a:t>
            </a:r>
            <a:r>
              <a:rPr lang="vi-VN" sz="2400" dirty="0"/>
              <a:t> </a:t>
            </a:r>
            <a:r>
              <a:rPr lang="vi-VN" dirty="0"/>
              <a:t>Najnoviji rezultati europskog </a:t>
            </a:r>
            <a:r>
              <a:rPr lang="vi-VN" dirty="0" smtClean="0"/>
              <a:t>istraživanja</a:t>
            </a:r>
            <a:r>
              <a:rPr lang="hr-HR" dirty="0" smtClean="0"/>
              <a:t> </a:t>
            </a:r>
            <a:r>
              <a:rPr lang="vi-VN" dirty="0" smtClean="0"/>
              <a:t>o </a:t>
            </a:r>
            <a:r>
              <a:rPr lang="vi-VN" dirty="0"/>
              <a:t>pušenju, pijenju alkohola, uporabi </a:t>
            </a:r>
            <a:r>
              <a:rPr lang="vi-VN" dirty="0" smtClean="0"/>
              <a:t>droga</a:t>
            </a:r>
            <a:r>
              <a:rPr lang="hr-HR" dirty="0" smtClean="0"/>
              <a:t> </a:t>
            </a:r>
            <a:r>
              <a:rPr lang="vi-VN" dirty="0" smtClean="0"/>
              <a:t>i </a:t>
            </a:r>
            <a:r>
              <a:rPr lang="vi-VN" dirty="0"/>
              <a:t>rizičnim čimbenicima među </a:t>
            </a:r>
            <a:r>
              <a:rPr lang="vi-VN" dirty="0" smtClean="0"/>
              <a:t>učenici</a:t>
            </a:r>
            <a:r>
              <a:rPr lang="hr-HR" dirty="0" smtClean="0"/>
              <a:t>ma: </a:t>
            </a:r>
            <a:r>
              <a:rPr lang="hr-HR" b="1" dirty="0" smtClean="0"/>
              <a:t>Rezultati istraživanja </a:t>
            </a:r>
            <a:r>
              <a:rPr lang="vi-VN" b="1" dirty="0" smtClean="0"/>
              <a:t> </a:t>
            </a:r>
            <a:r>
              <a:rPr lang="vi-VN" b="1" dirty="0"/>
              <a:t>ukazuju na </a:t>
            </a:r>
            <a:r>
              <a:rPr lang="vi-VN" b="1" dirty="0" smtClean="0"/>
              <a:t>zabrinjavajuće</a:t>
            </a:r>
            <a:r>
              <a:rPr lang="hr-HR" b="1" dirty="0" smtClean="0"/>
              <a:t> </a:t>
            </a:r>
            <a:r>
              <a:rPr lang="vi-VN" b="1" dirty="0" smtClean="0"/>
              <a:t>stanje </a:t>
            </a:r>
            <a:r>
              <a:rPr lang="vi-VN" b="1" dirty="0"/>
              <a:t>u pogledu pušenja </a:t>
            </a:r>
            <a:r>
              <a:rPr lang="vi-VN" b="1" dirty="0" smtClean="0"/>
              <a:t>cigareta</a:t>
            </a:r>
            <a:r>
              <a:rPr lang="hr-HR" b="1" dirty="0" smtClean="0"/>
              <a:t> </a:t>
            </a:r>
            <a:r>
              <a:rPr lang="vi-VN" b="1" dirty="0" smtClean="0"/>
              <a:t>među </a:t>
            </a:r>
            <a:r>
              <a:rPr lang="vi-VN" b="1" dirty="0"/>
              <a:t>mladima u Hrvatskoj, u </a:t>
            </a:r>
            <a:r>
              <a:rPr lang="vi-VN" b="1" dirty="0" smtClean="0"/>
              <a:t>čemu</a:t>
            </a:r>
            <a:r>
              <a:rPr lang="hr-HR" b="1" dirty="0" smtClean="0"/>
              <a:t> </a:t>
            </a:r>
            <a:r>
              <a:rPr lang="vi-VN" b="1" dirty="0" smtClean="0"/>
              <a:t>zauzimamo </a:t>
            </a:r>
            <a:r>
              <a:rPr lang="vi-VN" b="1" dirty="0"/>
              <a:t>visoko treće </a:t>
            </a:r>
            <a:r>
              <a:rPr lang="vi-VN" b="1" dirty="0" smtClean="0"/>
              <a:t>mjesto</a:t>
            </a:r>
            <a:r>
              <a:rPr lang="hr-HR" b="1" dirty="0" smtClean="0"/>
              <a:t>. </a:t>
            </a:r>
            <a:endParaRPr lang="hr-HR" sz="2400" b="1" dirty="0"/>
          </a:p>
        </p:txBody>
      </p:sp>
    </p:spTree>
    <p:extLst>
      <p:ext uri="{BB962C8B-B14F-4D97-AF65-F5344CB8AC3E}">
        <p14:creationId xmlns:p14="http://schemas.microsoft.com/office/powerpoint/2010/main" val="41227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Što je droga?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3429000"/>
            <a:ext cx="6512768" cy="2232248"/>
          </a:xfrm>
        </p:spPr>
        <p:txBody>
          <a:bodyPr>
            <a:noAutofit/>
          </a:bodyPr>
          <a:lstStyle/>
          <a:p>
            <a:r>
              <a:rPr lang="hr-HR" sz="2400" dirty="0" smtClean="0"/>
              <a:t>Droga je prirodna ili sintetička kemijska supstanca koja utječe na promjene u fiziološkim i psihičkim (intelektualnim, emocionalnim i motivacionim) funkcijama te  bitno mijenja ponašanje.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6856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908720"/>
            <a:ext cx="6400800" cy="762000"/>
          </a:xfrm>
        </p:spPr>
        <p:txBody>
          <a:bodyPr>
            <a:noAutofit/>
          </a:bodyPr>
          <a:lstStyle/>
          <a:p>
            <a:r>
              <a:rPr lang="vi-VN" b="1" dirty="0"/>
              <a:t>Što se tiče marihuane, 21% mladića i </a:t>
            </a:r>
            <a:r>
              <a:rPr lang="vi-VN" b="1" dirty="0" smtClean="0"/>
              <a:t>14%</a:t>
            </a:r>
            <a:r>
              <a:rPr lang="hr-HR" b="1" dirty="0" smtClean="0"/>
              <a:t> </a:t>
            </a:r>
            <a:r>
              <a:rPr lang="vi-VN" b="1" dirty="0" smtClean="0"/>
              <a:t>djevojaka </a:t>
            </a:r>
            <a:r>
              <a:rPr lang="vi-VN" dirty="0"/>
              <a:t>izjavljuje da su probali </a:t>
            </a:r>
            <a:r>
              <a:rPr lang="vi-VN" dirty="0" smtClean="0"/>
              <a:t>marihuanu</a:t>
            </a:r>
            <a:r>
              <a:rPr lang="hr-HR" dirty="0" smtClean="0"/>
              <a:t> </a:t>
            </a:r>
            <a:r>
              <a:rPr lang="vi-VN" dirty="0" smtClean="0"/>
              <a:t>tijekom života</a:t>
            </a:r>
            <a:r>
              <a:rPr lang="hr-HR" dirty="0" smtClean="0"/>
              <a:t>. </a:t>
            </a:r>
            <a:r>
              <a:rPr lang="vi-VN" dirty="0" smtClean="0"/>
              <a:t>Najviše </a:t>
            </a:r>
            <a:r>
              <a:rPr lang="vi-VN" dirty="0"/>
              <a:t>iznenađuju rezultati o neočekivanom</a:t>
            </a:r>
          </a:p>
          <a:p>
            <a:r>
              <a:rPr lang="vi-VN" dirty="0"/>
              <a:t>povećanju korištenja </a:t>
            </a:r>
            <a:r>
              <a:rPr lang="vi-VN" dirty="0" smtClean="0"/>
              <a:t>inhalanata</a:t>
            </a:r>
            <a:r>
              <a:rPr lang="hr-HR" dirty="0" smtClean="0"/>
              <a:t> </a:t>
            </a:r>
            <a:r>
              <a:rPr lang="vi-VN" dirty="0" smtClean="0"/>
              <a:t>kod </a:t>
            </a:r>
            <a:r>
              <a:rPr lang="vi-VN" dirty="0"/>
              <a:t>mladih u Hrvatskoj</a:t>
            </a:r>
            <a:r>
              <a:rPr lang="vi-VN" dirty="0" smtClean="0"/>
              <a:t>. </a:t>
            </a:r>
            <a:endParaRPr lang="vi-VN" dirty="0"/>
          </a:p>
          <a:p>
            <a:r>
              <a:rPr lang="vi-VN" b="1" dirty="0" smtClean="0"/>
              <a:t>Stručnjaci </a:t>
            </a:r>
            <a:r>
              <a:rPr lang="vi-VN" b="1" dirty="0"/>
              <a:t>upozoravaju </a:t>
            </a:r>
            <a:r>
              <a:rPr lang="vi-VN" dirty="0"/>
              <a:t>da velika </a:t>
            </a:r>
            <a:r>
              <a:rPr lang="vi-VN" dirty="0" smtClean="0"/>
              <a:t>izloženost</a:t>
            </a:r>
            <a:r>
              <a:rPr lang="hr-HR" dirty="0" smtClean="0"/>
              <a:t> </a:t>
            </a:r>
            <a:r>
              <a:rPr lang="vi-VN" dirty="0" smtClean="0"/>
              <a:t>uporabi </a:t>
            </a:r>
            <a:r>
              <a:rPr lang="vi-VN" dirty="0"/>
              <a:t>opojnih sredstava u </a:t>
            </a:r>
            <a:r>
              <a:rPr lang="vi-VN" dirty="0" smtClean="0"/>
              <a:t>neposrednom</a:t>
            </a:r>
            <a:r>
              <a:rPr lang="hr-HR" dirty="0" smtClean="0"/>
              <a:t> </a:t>
            </a:r>
            <a:r>
              <a:rPr lang="vi-VN" dirty="0" smtClean="0"/>
              <a:t>društvenom </a:t>
            </a:r>
            <a:r>
              <a:rPr lang="vi-VN" dirty="0"/>
              <a:t>okruženju i </a:t>
            </a:r>
            <a:r>
              <a:rPr lang="vi-VN" dirty="0" smtClean="0"/>
              <a:t>njezin</a:t>
            </a:r>
            <a:r>
              <a:rPr lang="hr-HR" dirty="0" smtClean="0"/>
              <a:t> </a:t>
            </a:r>
            <a:r>
              <a:rPr lang="vi-VN" dirty="0" smtClean="0"/>
              <a:t>velik </a:t>
            </a:r>
            <a:r>
              <a:rPr lang="vi-VN" dirty="0"/>
              <a:t>utjecaj na uporabu opojnih </a:t>
            </a:r>
            <a:r>
              <a:rPr lang="vi-VN" dirty="0" smtClean="0"/>
              <a:t>sredstava</a:t>
            </a:r>
            <a:r>
              <a:rPr lang="hr-HR" dirty="0" smtClean="0"/>
              <a:t> </a:t>
            </a:r>
            <a:r>
              <a:rPr lang="vi-VN" dirty="0" smtClean="0"/>
              <a:t>u mlađih</a:t>
            </a:r>
            <a:r>
              <a:rPr lang="hr-HR" dirty="0" smtClean="0"/>
              <a:t> </a:t>
            </a:r>
            <a:r>
              <a:rPr lang="vi-VN" dirty="0" smtClean="0"/>
              <a:t>adolescenata </a:t>
            </a:r>
            <a:r>
              <a:rPr lang="vi-VN" dirty="0"/>
              <a:t>upućuju </a:t>
            </a:r>
            <a:r>
              <a:rPr lang="vi-VN" dirty="0" smtClean="0"/>
              <a:t>na</a:t>
            </a:r>
            <a:r>
              <a:rPr lang="hr-HR" dirty="0" smtClean="0"/>
              <a:t> </a:t>
            </a:r>
            <a:r>
              <a:rPr lang="vi-VN" dirty="0" smtClean="0"/>
              <a:t>potrebu </a:t>
            </a:r>
            <a:r>
              <a:rPr lang="vi-VN" dirty="0"/>
              <a:t>za preventivnim programima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8649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492896"/>
            <a:ext cx="5328592" cy="3072341"/>
          </a:xfrm>
        </p:spPr>
      </p:pic>
    </p:spTree>
    <p:extLst>
      <p:ext uri="{BB962C8B-B14F-4D97-AF65-F5344CB8AC3E}">
        <p14:creationId xmlns:p14="http://schemas.microsoft.com/office/powerpoint/2010/main" val="305791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31640" y="1340768"/>
            <a:ext cx="6400800" cy="12954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Kako izliječiti ovisnost uz pomoć alternativnih metoda</a:t>
            </a:r>
            <a:endParaRPr lang="hr-H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03648" y="2420888"/>
            <a:ext cx="6400800" cy="762000"/>
          </a:xfrm>
        </p:spPr>
        <p:txBody>
          <a:bodyPr>
            <a:noAutofit/>
          </a:bodyPr>
          <a:lstStyle/>
          <a:p>
            <a:r>
              <a:rPr lang="hr-HR" b="1" dirty="0" smtClean="0">
                <a:latin typeface="+mj-lt"/>
              </a:rPr>
              <a:t>Ovisnost </a:t>
            </a:r>
            <a:r>
              <a:rPr lang="hr-HR" b="1" dirty="0">
                <a:latin typeface="+mj-lt"/>
              </a:rPr>
              <a:t>je put koji osoba u većini slučajeva bira svjesno. Jedina šansa izliječiti se od ovisnosti je čvrsto poželjeti krenuti u suprotnom smjeru.</a:t>
            </a:r>
          </a:p>
          <a:p>
            <a:r>
              <a:rPr lang="hr-HR" dirty="0">
                <a:latin typeface="+mj-lt"/>
              </a:rPr>
              <a:t>Ako se osoba ne želi riješiti ovisnosti, nitko joj neće moći </a:t>
            </a:r>
            <a:r>
              <a:rPr lang="hr-HR" dirty="0" smtClean="0">
                <a:latin typeface="+mj-lt"/>
              </a:rPr>
              <a:t>pomoći. Ipak</a:t>
            </a:r>
            <a:r>
              <a:rPr lang="hr-HR" dirty="0">
                <a:latin typeface="+mj-lt"/>
              </a:rPr>
              <a:t>, ako se osoba čvrsto želi da se izliječi, postoji nekoliko načina da </a:t>
            </a:r>
            <a:r>
              <a:rPr lang="hr-HR" dirty="0" smtClean="0">
                <a:latin typeface="+mj-lt"/>
              </a:rPr>
              <a:t>joj pomognete </a:t>
            </a:r>
            <a:r>
              <a:rPr lang="hr-HR" dirty="0">
                <a:latin typeface="+mj-lt"/>
              </a:rPr>
              <a:t>uz pomoć alternativnih metoda. Stav je bitan. Osoba mora razviti čvrstu želju da se riješi ovisnosti. Osoba može sama raditi na svom stavu, a mogu joj pomoći i njezini bliski i </a:t>
            </a:r>
            <a:r>
              <a:rPr lang="hr-HR" dirty="0" smtClean="0">
                <a:latin typeface="+mj-lt"/>
              </a:rPr>
              <a:t>prijatelji</a:t>
            </a:r>
            <a:endParaRPr lang="hr-H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335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1340768"/>
            <a:ext cx="6400800" cy="762000"/>
          </a:xfrm>
        </p:spPr>
        <p:txBody>
          <a:bodyPr>
            <a:noAutofit/>
          </a:bodyPr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Postoje 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metode, koje mogu direktno ili suptilno djelovati na našu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svijest 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i podsvijest. Ove metode mogu pomoći promijeniti stav i ojačati želju za ozdravljenjem.</a:t>
            </a:r>
          </a:p>
          <a:p>
            <a:r>
              <a:rPr lang="hr-HR" b="1" dirty="0">
                <a:latin typeface="Times New Roman" pitchFamily="18" charset="0"/>
                <a:cs typeface="Times New Roman" pitchFamily="18" charset="0"/>
              </a:rPr>
              <a:t>U ovu svrhu se mogu </a:t>
            </a:r>
            <a:r>
              <a:rPr lang="hr-HR" b="1" dirty="0" smtClean="0">
                <a:latin typeface="Times New Roman" pitchFamily="18" charset="0"/>
                <a:cs typeface="Times New Roman" pitchFamily="18" charset="0"/>
              </a:rPr>
              <a:t>koristiti</a:t>
            </a:r>
            <a:r>
              <a:rPr lang="hr-H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hr-HR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hr-HR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Liječenje u Komunama koje je dugotrajno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- grupna psihoterapija</a:t>
            </a: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-liječenje medikamentima(lijekovi)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  <a:p>
            <a:endParaRPr lang="hr-HR" dirty="0">
              <a:latin typeface="Times New Roman" pitchFamily="18" charset="0"/>
              <a:cs typeface="Times New Roman" pitchFamily="18" charset="0"/>
            </a:endParaRPr>
          </a:p>
          <a:p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13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548680"/>
            <a:ext cx="6400800" cy="1295400"/>
          </a:xfrm>
        </p:spPr>
        <p:txBody>
          <a:bodyPr/>
          <a:lstStyle/>
          <a:p>
            <a:r>
              <a:rPr lang="hr-HR" dirty="0" smtClean="0"/>
              <a:t>Simptomi ovisnosti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1844824"/>
            <a:ext cx="6400800" cy="762000"/>
          </a:xfrm>
        </p:spPr>
        <p:txBody>
          <a:bodyPr>
            <a:noAutofit/>
          </a:bodyPr>
          <a:lstStyle/>
          <a:p>
            <a:r>
              <a:rPr lang="vi-VN" b="1" dirty="0"/>
              <a:t>Postoji više vrsta ovisnosti i svaka od njih može imati svoje </a:t>
            </a:r>
            <a:r>
              <a:rPr lang="vi-VN" b="1" dirty="0" smtClean="0"/>
              <a:t>simptome.</a:t>
            </a:r>
            <a:r>
              <a:rPr lang="hr-HR" b="1" dirty="0" smtClean="0"/>
              <a:t> </a:t>
            </a:r>
            <a:r>
              <a:rPr lang="vi-VN" b="1" dirty="0" smtClean="0"/>
              <a:t>Međutim </a:t>
            </a:r>
            <a:r>
              <a:rPr lang="vi-VN" b="1" dirty="0"/>
              <a:t>neki simptomi su zajednički, naprimjer: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vi-VN" dirty="0"/>
              <a:t> </a:t>
            </a:r>
            <a:r>
              <a:rPr lang="vi-VN" dirty="0" smtClean="0"/>
              <a:t>potreba </a:t>
            </a:r>
            <a:r>
              <a:rPr lang="vi-VN" dirty="0"/>
              <a:t>za sve većom dozom da bi se dobila ista razina zadovoljstva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vi-VN" dirty="0"/>
              <a:t>    ako osoba na vrijeme ne uzme supstancu o kojoj </a:t>
            </a:r>
            <a:r>
              <a:rPr lang="vi-VN" dirty="0" smtClean="0"/>
              <a:t>ovisi,</a:t>
            </a:r>
            <a:r>
              <a:rPr lang="hr-HR" dirty="0" smtClean="0"/>
              <a:t> </a:t>
            </a:r>
            <a:r>
              <a:rPr lang="vi-VN" dirty="0" smtClean="0"/>
              <a:t>nastaje </a:t>
            </a:r>
            <a:r>
              <a:rPr lang="vi-VN" dirty="0"/>
              <a:t>"kriza" - cijeli niz neugodnih simptoma koji </a:t>
            </a:r>
            <a:r>
              <a:rPr lang="vi-VN" dirty="0" smtClean="0"/>
              <a:t>su</a:t>
            </a:r>
            <a:r>
              <a:rPr lang="hr-HR" dirty="0" smtClean="0"/>
              <a:t> </a:t>
            </a:r>
            <a:r>
              <a:rPr lang="vi-VN" dirty="0" smtClean="0"/>
              <a:t>suprotni </a:t>
            </a:r>
            <a:r>
              <a:rPr lang="vi-VN" dirty="0"/>
              <a:t>učinku koji donosi supstanca o kojoj je osoba </a:t>
            </a:r>
            <a:r>
              <a:rPr lang="vi-VN" dirty="0" smtClean="0"/>
              <a:t>ovisna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91435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1700808"/>
            <a:ext cx="6400800" cy="762000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r-HR" dirty="0">
                <a:latin typeface="Times New Roman" pitchFamily="18" charset="0"/>
                <a:cs typeface="Times New Roman" pitchFamily="18" charset="0"/>
              </a:rPr>
              <a:t> sve teže je smanjiti ili kontrolirati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ovisnost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socijalni život i dužnosti postaju sve više zanemareni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   osoba postaje sve više zaokupljena svojom ovisnošću, mnogo vremena provodi planirajući, sudjelujući i oporavljajući se od aktivnosti povezanih sa ovisnošću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67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764704"/>
            <a:ext cx="6400800" cy="1295400"/>
          </a:xfrm>
        </p:spPr>
        <p:txBody>
          <a:bodyPr/>
          <a:lstStyle/>
          <a:p>
            <a:r>
              <a:rPr lang="hr-HR" dirty="0" smtClean="0"/>
              <a:t>Posljedice ovisnosti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1916832"/>
            <a:ext cx="6400800" cy="762000"/>
          </a:xfrm>
        </p:spPr>
        <p:txBody>
          <a:bodyPr>
            <a:noAutofit/>
          </a:bodyPr>
          <a:lstStyle/>
          <a:p>
            <a:r>
              <a:rPr lang="vi-VN" b="1" dirty="0" smtClean="0"/>
              <a:t>Osoba </a:t>
            </a:r>
            <a:r>
              <a:rPr lang="vi-VN" b="1" dirty="0"/>
              <a:t>koja pati od ovisnosti, često kaže:"Ne činim štetu nikome, osim sebi." Kako je to daleko od </a:t>
            </a:r>
            <a:r>
              <a:rPr lang="vi-VN" b="1" dirty="0" smtClean="0"/>
              <a:t>istine!</a:t>
            </a:r>
            <a:r>
              <a:rPr lang="hr-HR" b="1" dirty="0" smtClean="0"/>
              <a:t> </a:t>
            </a:r>
            <a:r>
              <a:rPr lang="vi-VN" b="1" dirty="0" smtClean="0"/>
              <a:t>Ovisnost </a:t>
            </a:r>
            <a:r>
              <a:rPr lang="vi-VN" b="1" dirty="0"/>
              <a:t>uzrokuje puno više problema nego što si ovisnik </a:t>
            </a:r>
            <a:r>
              <a:rPr lang="vi-VN" b="1" dirty="0" smtClean="0"/>
              <a:t>može</a:t>
            </a:r>
            <a:r>
              <a:rPr lang="hr-HR" b="1" dirty="0" smtClean="0"/>
              <a:t> </a:t>
            </a:r>
            <a:r>
              <a:rPr lang="vi-VN" b="1" dirty="0" smtClean="0"/>
              <a:t>zamisliti</a:t>
            </a:r>
            <a:r>
              <a:rPr lang="vi-VN" b="1" dirty="0"/>
              <a:t>. Osim brojnih zdravstvenih problema za koje </a:t>
            </a:r>
            <a:r>
              <a:rPr lang="vi-VN" b="1" dirty="0" smtClean="0"/>
              <a:t>dobro</a:t>
            </a:r>
            <a:r>
              <a:rPr lang="hr-HR" b="1" dirty="0" smtClean="0"/>
              <a:t> </a:t>
            </a:r>
            <a:r>
              <a:rPr lang="vi-VN" b="1" dirty="0" smtClean="0"/>
              <a:t>znamo</a:t>
            </a:r>
            <a:r>
              <a:rPr lang="vi-VN" b="1" dirty="0"/>
              <a:t>, postoje i drugi, naprimjer: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vi-VN" b="1" dirty="0"/>
              <a:t> </a:t>
            </a:r>
            <a:r>
              <a:rPr lang="vi-VN" b="1" dirty="0" smtClean="0"/>
              <a:t>    </a:t>
            </a:r>
            <a:r>
              <a:rPr lang="vi-VN" b="1" dirty="0"/>
              <a:t>financijski problemi </a:t>
            </a:r>
            <a:r>
              <a:rPr lang="vi-VN" dirty="0"/>
              <a:t>- osoba je spremna potrošiti </a:t>
            </a:r>
            <a:r>
              <a:rPr lang="vi-VN" dirty="0" smtClean="0"/>
              <a:t>sav</a:t>
            </a:r>
            <a:r>
              <a:rPr lang="hr-HR" dirty="0" smtClean="0"/>
              <a:t> </a:t>
            </a:r>
            <a:r>
              <a:rPr lang="vi-VN" dirty="0" smtClean="0"/>
              <a:t>novac</a:t>
            </a:r>
            <a:r>
              <a:rPr lang="vi-VN" dirty="0"/>
              <a:t>, čak i više od toga što ima, na svoju </a:t>
            </a:r>
            <a:r>
              <a:rPr lang="vi-VN" dirty="0" smtClean="0"/>
              <a:t>ovisnost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96595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664" y="1196752"/>
            <a:ext cx="6400800" cy="762000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vi-VN" dirty="0"/>
              <a:t> </a:t>
            </a:r>
            <a:r>
              <a:rPr lang="vi-VN" b="1" dirty="0"/>
              <a:t>kriminal </a:t>
            </a:r>
            <a:r>
              <a:rPr lang="vi-VN" dirty="0"/>
              <a:t>- ovisnost je često povezana sa krađom, iznuđivanjem, nasiljem </a:t>
            </a:r>
            <a:r>
              <a:rPr lang="vi-VN" dirty="0" smtClean="0"/>
              <a:t>itd</a:t>
            </a:r>
            <a:r>
              <a:rPr lang="hr-HR" dirty="0" smtClean="0"/>
              <a:t>.</a:t>
            </a:r>
            <a:endParaRPr lang="vi-VN" dirty="0"/>
          </a:p>
          <a:p>
            <a:pPr marL="342900" indent="-342900">
              <a:buFont typeface="Arial" pitchFamily="34" charset="0"/>
              <a:buChar char="•"/>
            </a:pPr>
            <a:r>
              <a:rPr lang="vi-VN" b="1" dirty="0"/>
              <a:t>    odnosi u obitelji i društvu </a:t>
            </a:r>
            <a:r>
              <a:rPr lang="vi-VN" dirty="0"/>
              <a:t>- zbog ponašanja ovisne osobe često pati obitelj i prijatelji, raskidaju se brakovi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vi-VN" b="1" dirty="0"/>
              <a:t>    životna opasnost za druge </a:t>
            </a:r>
            <a:r>
              <a:rPr lang="vi-VN" dirty="0"/>
              <a:t>- naprimjer, upravljanje vozilom u pijanom stanju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vi-VN" b="1" dirty="0"/>
              <a:t>    socijalni problem </a:t>
            </a:r>
            <a:r>
              <a:rPr lang="vi-VN" dirty="0"/>
              <a:t>- osoba ne želi sudjelovati u socijalnom životu. Povlači se, ne želi raditi, ne izdržava obitelj itd.</a:t>
            </a:r>
          </a:p>
          <a:p>
            <a:pPr marL="342900" indent="-342900">
              <a:buFont typeface="Arial" pitchFamily="34" charset="0"/>
              <a:buChar char="•"/>
            </a:pPr>
            <a:endParaRPr lang="vi-VN" dirty="0"/>
          </a:p>
          <a:p>
            <a:pPr marL="342900" indent="-342900">
              <a:buFont typeface="Arial" pitchFamily="34" charset="0"/>
              <a:buChar char="•"/>
            </a:pP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63069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1268760"/>
            <a:ext cx="6400800" cy="1295400"/>
          </a:xfrm>
        </p:spPr>
        <p:txBody>
          <a:bodyPr/>
          <a:lstStyle/>
          <a:p>
            <a:r>
              <a:rPr lang="hr-HR" dirty="0" smtClean="0"/>
              <a:t>NAŠE MIŠLJENJE O TOME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2852936"/>
            <a:ext cx="6400800" cy="762000"/>
          </a:xfrm>
        </p:spPr>
        <p:txBody>
          <a:bodyPr>
            <a:noAutofit/>
          </a:bodyPr>
          <a:lstStyle/>
          <a:p>
            <a:r>
              <a:rPr lang="hr-HR" dirty="0" smtClean="0"/>
              <a:t>Kada mladi u obitelji skrenu na „krivi” put dogodi se raspad sistema, kako u obitelji, kako u njihovoj glavi tako i u društvu. Nemaju razgovora više s roditeljima i sve više se zatvaraju u sebe. Roditelji trebaju pružati psihičku pomoć djeci ukoliko vide da su već  „pri kraju”. S druge strane, djeca trebaju dopustiti roditeljima pomoć i zaštitu..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9758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IZBJEĆI OVISNOST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hr-HR" dirty="0" smtClean="0"/>
              <a:t>Kada dođemo u situaciju kada nas navode na droge,ne smijemo se niti premišljati da/ne jer obično kada jednom probamo, probat  ćemo još jednom pa i treći put, a onda je već gotovo jer postanemo stvarno ovisni. </a:t>
            </a:r>
            <a:r>
              <a:rPr lang="hr-HR" b="1" dirty="0" smtClean="0"/>
              <a:t>Ako se to slučajno dogodi, treba odmah tražiti pomoć.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252183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492896"/>
            <a:ext cx="4059002" cy="2701081"/>
          </a:xfrm>
        </p:spPr>
      </p:pic>
    </p:spTree>
    <p:extLst>
      <p:ext uri="{BB962C8B-B14F-4D97-AF65-F5344CB8AC3E}">
        <p14:creationId xmlns:p14="http://schemas.microsoft.com/office/powerpoint/2010/main" val="100683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Hvala na pažnji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235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Podjela droga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944216"/>
          </a:xfrm>
        </p:spPr>
        <p:txBody>
          <a:bodyPr>
            <a:normAutofit fontScale="77500" lnSpcReduction="20000"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hr-HR" sz="2600" dirty="0" smtClean="0"/>
              <a:t>PSIHOSTIMULANSI</a:t>
            </a:r>
          </a:p>
          <a:p>
            <a:pPr marL="457200" indent="-457200" algn="l">
              <a:buFont typeface="+mj-lt"/>
              <a:buAutoNum type="arabicPeriod"/>
            </a:pPr>
            <a:r>
              <a:rPr lang="hr-HR" sz="2600" dirty="0" smtClean="0"/>
              <a:t>DEPRESORI</a:t>
            </a:r>
          </a:p>
          <a:p>
            <a:pPr marL="457200" indent="-457200" algn="l">
              <a:buFont typeface="+mj-lt"/>
              <a:buAutoNum type="arabicPeriod"/>
            </a:pPr>
            <a:r>
              <a:rPr lang="hr-HR" sz="2600" dirty="0" smtClean="0"/>
              <a:t>HALUCINOGENE DROGE</a:t>
            </a:r>
          </a:p>
          <a:p>
            <a:pPr marL="457200" indent="-457200" algn="l">
              <a:buFont typeface="+mj-lt"/>
              <a:buAutoNum type="arabicPeriod"/>
            </a:pPr>
            <a:r>
              <a:rPr lang="hr-HR" sz="2600" dirty="0" smtClean="0"/>
              <a:t>DELIRIJANTI</a:t>
            </a:r>
          </a:p>
          <a:p>
            <a:pPr marL="457200" indent="-457200">
              <a:buAutoNum type="arabicPeriod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9063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1052736"/>
            <a:ext cx="6400800" cy="1295400"/>
          </a:xfrm>
        </p:spPr>
        <p:txBody>
          <a:bodyPr>
            <a:normAutofit/>
          </a:bodyPr>
          <a:lstStyle/>
          <a:p>
            <a:r>
              <a:rPr lang="hr-HR" sz="2400" dirty="0" smtClean="0"/>
              <a:t>PSIHOSTIMULANSI</a:t>
            </a:r>
            <a:r>
              <a:rPr lang="hr-HR" sz="2400" cap="none" dirty="0" smtClean="0"/>
              <a:t>(ubrzavaju rad mozga)</a:t>
            </a:r>
            <a:endParaRPr lang="hr-HR" sz="24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664" y="1268760"/>
            <a:ext cx="6400800" cy="1224136"/>
          </a:xfrm>
        </p:spPr>
        <p:txBody>
          <a:bodyPr>
            <a:noAutofit/>
          </a:bodyPr>
          <a:lstStyle/>
          <a:p>
            <a:r>
              <a:rPr lang="vi-VN" dirty="0"/>
              <a:t> </a:t>
            </a:r>
          </a:p>
          <a:p>
            <a:endParaRPr lang="vi-VN" dirty="0"/>
          </a:p>
          <a:p>
            <a:r>
              <a:rPr lang="vi-VN" dirty="0"/>
              <a:t>U psihostimulanse ubrajamo neke od najčešće </a:t>
            </a:r>
            <a:r>
              <a:rPr lang="vi-VN" dirty="0" smtClean="0"/>
              <a:t>koriš</a:t>
            </a:r>
            <a:r>
              <a:rPr lang="hr-HR" dirty="0" smtClean="0"/>
              <a:t>t</a:t>
            </a:r>
            <a:r>
              <a:rPr lang="vi-VN" dirty="0" smtClean="0"/>
              <a:t>enih </a:t>
            </a:r>
            <a:r>
              <a:rPr lang="vi-VN" dirty="0"/>
              <a:t>droga kao što su </a:t>
            </a:r>
            <a:r>
              <a:rPr lang="vi-VN" b="1" dirty="0"/>
              <a:t>kofein i nikotin</a:t>
            </a:r>
            <a:r>
              <a:rPr lang="vi-VN" dirty="0"/>
              <a:t>, ali i neke od najopasnijih ilegalnih droga kao što su </a:t>
            </a:r>
            <a:r>
              <a:rPr lang="vi-VN" b="1" dirty="0"/>
              <a:t>amfetamin, kokain i ekstazi</a:t>
            </a:r>
            <a:r>
              <a:rPr lang="vi-VN" b="1" dirty="0" smtClean="0"/>
              <a:t>.</a:t>
            </a:r>
            <a:endParaRPr lang="hr-HR" b="1" dirty="0" smtClean="0"/>
          </a:p>
          <a:p>
            <a:pPr>
              <a:buFontTx/>
              <a:buChar char="-"/>
            </a:pPr>
            <a:r>
              <a:rPr lang="vi-VN" dirty="0" smtClean="0"/>
              <a:t>Ove </a:t>
            </a:r>
            <a:r>
              <a:rPr lang="vi-VN" dirty="0"/>
              <a:t>droge </a:t>
            </a:r>
            <a:r>
              <a:rPr lang="vi-VN" dirty="0" smtClean="0"/>
              <a:t>d</a:t>
            </a:r>
            <a:r>
              <a:rPr lang="hr-HR" dirty="0" smtClean="0"/>
              <a:t>je</a:t>
            </a:r>
            <a:r>
              <a:rPr lang="vi-VN" dirty="0" smtClean="0"/>
              <a:t>luju </a:t>
            </a:r>
            <a:r>
              <a:rPr lang="vi-VN" dirty="0"/>
              <a:t>u </a:t>
            </a:r>
            <a:r>
              <a:rPr lang="vi-VN" dirty="0" smtClean="0"/>
              <a:t>dv</a:t>
            </a:r>
            <a:r>
              <a:rPr lang="hr-HR" dirty="0" err="1" smtClean="0"/>
              <a:t>ije</a:t>
            </a:r>
            <a:r>
              <a:rPr lang="vi-VN" dirty="0" smtClean="0"/>
              <a:t> faze</a:t>
            </a:r>
            <a:r>
              <a:rPr lang="hr-HR" dirty="0" smtClean="0"/>
              <a:t>: </a:t>
            </a:r>
          </a:p>
          <a:p>
            <a:pPr>
              <a:buFontTx/>
              <a:buChar char="-"/>
            </a:pPr>
            <a:r>
              <a:rPr lang="vi-VN" dirty="0" smtClean="0"/>
              <a:t> Posl</a:t>
            </a:r>
            <a:r>
              <a:rPr lang="hr-HR" dirty="0" smtClean="0"/>
              <a:t>ij</a:t>
            </a:r>
            <a:r>
              <a:rPr lang="vi-VN" dirty="0" smtClean="0"/>
              <a:t>e kratkotrajne </a:t>
            </a:r>
            <a:r>
              <a:rPr lang="vi-VN" dirty="0"/>
              <a:t>stimulacije mozga, kada je povećana i fizička i psihička aktivnost nastupa dugotrajniji period pada aktivnosti, kada se osoba </a:t>
            </a:r>
            <a:r>
              <a:rPr lang="vi-VN" dirty="0" smtClean="0"/>
              <a:t>os</a:t>
            </a:r>
            <a:r>
              <a:rPr lang="hr-HR" dirty="0" smtClean="0"/>
              <a:t>j</a:t>
            </a:r>
            <a:r>
              <a:rPr lang="vi-VN" dirty="0" smtClean="0"/>
              <a:t>eća </a:t>
            </a:r>
            <a:r>
              <a:rPr lang="vi-VN" dirty="0"/>
              <a:t>apatično, bezvoljno, depresivno, iscrpljeno.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3620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980728"/>
            <a:ext cx="6400800" cy="762000"/>
          </a:xfrm>
        </p:spPr>
        <p:txBody>
          <a:bodyPr>
            <a:noAutofit/>
          </a:bodyPr>
          <a:lstStyle/>
          <a:p>
            <a:r>
              <a:rPr lang="vi-VN" b="1" dirty="0"/>
              <a:t> Na </a:t>
            </a:r>
            <a:r>
              <a:rPr lang="vi-VN" b="1" dirty="0" smtClean="0"/>
              <a:t>prim</a:t>
            </a:r>
            <a:r>
              <a:rPr lang="hr-HR" b="1" dirty="0" smtClean="0"/>
              <a:t>j</a:t>
            </a:r>
            <a:r>
              <a:rPr lang="vi-VN" b="1" dirty="0" smtClean="0"/>
              <a:t>er</a:t>
            </a:r>
            <a:r>
              <a:rPr lang="vi-VN" b="1" dirty="0"/>
              <a:t>, kokain </a:t>
            </a:r>
            <a:r>
              <a:rPr lang="vi-VN" dirty="0"/>
              <a:t>dovodi do toga da se </a:t>
            </a:r>
            <a:r>
              <a:rPr lang="vi-VN" dirty="0" smtClean="0"/>
              <a:t>c</a:t>
            </a:r>
            <a:r>
              <a:rPr lang="hr-HR" dirty="0" smtClean="0"/>
              <a:t>j</a:t>
            </a:r>
            <a:r>
              <a:rPr lang="vi-VN" dirty="0" smtClean="0"/>
              <a:t>elo</a:t>
            </a:r>
            <a:r>
              <a:rPr lang="hr-HR" dirty="0" smtClean="0"/>
              <a:t>u</a:t>
            </a:r>
            <a:r>
              <a:rPr lang="vi-VN" dirty="0" smtClean="0"/>
              <a:t>kupna </a:t>
            </a:r>
            <a:r>
              <a:rPr lang="vi-VN" dirty="0"/>
              <a:t>količina stimulativnih materija u mozgu, koja je predviđena da nas održi budnim i aktivnim tokom 18 sati budnog stanja, izluči za 30-ak minuta. </a:t>
            </a:r>
            <a:endParaRPr lang="hr-HR" dirty="0" smtClean="0"/>
          </a:p>
          <a:p>
            <a:r>
              <a:rPr lang="hr-HR" b="1" dirty="0" smtClean="0"/>
              <a:t>D</a:t>
            </a:r>
            <a:r>
              <a:rPr lang="vi-VN" b="1" dirty="0" smtClean="0"/>
              <a:t>roge </a:t>
            </a:r>
            <a:r>
              <a:rPr lang="vi-VN" dirty="0"/>
              <a:t>imaju jak </a:t>
            </a:r>
            <a:r>
              <a:rPr lang="vi-VN" dirty="0" smtClean="0"/>
              <a:t>ut</a:t>
            </a:r>
            <a:r>
              <a:rPr lang="hr-HR" dirty="0" smtClean="0"/>
              <a:t>je</a:t>
            </a:r>
            <a:r>
              <a:rPr lang="vi-VN" dirty="0" smtClean="0"/>
              <a:t>caj </a:t>
            </a:r>
            <a:r>
              <a:rPr lang="vi-VN" dirty="0"/>
              <a:t>na srce i krvne </a:t>
            </a:r>
            <a:r>
              <a:rPr lang="hr-HR" dirty="0" smtClean="0"/>
              <a:t>grupe</a:t>
            </a:r>
            <a:r>
              <a:rPr lang="vi-VN" dirty="0" smtClean="0"/>
              <a:t> </a:t>
            </a:r>
            <a:r>
              <a:rPr lang="vi-VN" dirty="0"/>
              <a:t>- podižu krvni </a:t>
            </a:r>
            <a:r>
              <a:rPr lang="hr-HR" dirty="0" smtClean="0"/>
              <a:t>tlak </a:t>
            </a:r>
            <a:r>
              <a:rPr lang="vi-VN" dirty="0" smtClean="0"/>
              <a:t>i </a:t>
            </a:r>
            <a:r>
              <a:rPr lang="vi-VN" dirty="0"/>
              <a:t>ubrzavaju rad srca, pa su posebno opasne za osobe koje imaju problema sa srcem ili krvnim </a:t>
            </a:r>
            <a:r>
              <a:rPr lang="hr-HR" dirty="0" smtClean="0"/>
              <a:t>tlakom</a:t>
            </a:r>
            <a:r>
              <a:rPr lang="vi-VN" dirty="0" smtClean="0"/>
              <a:t> </a:t>
            </a:r>
            <a:r>
              <a:rPr lang="vi-VN" dirty="0"/>
              <a:t>i kod njih mogu izazvati </a:t>
            </a:r>
            <a:r>
              <a:rPr lang="vi-VN" dirty="0" smtClean="0"/>
              <a:t>krva</a:t>
            </a:r>
            <a:r>
              <a:rPr lang="hr-HR" dirty="0" smtClean="0"/>
              <a:t>r</a:t>
            </a:r>
            <a:r>
              <a:rPr lang="vi-VN" dirty="0" smtClean="0"/>
              <a:t>enje </a:t>
            </a:r>
            <a:r>
              <a:rPr lang="vi-VN" dirty="0"/>
              <a:t>u mozgu i zastoj rada srca.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9949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2438400"/>
            <a:ext cx="4064000" cy="3048000"/>
          </a:xfrm>
        </p:spPr>
      </p:pic>
    </p:spTree>
    <p:extLst>
      <p:ext uri="{BB962C8B-B14F-4D97-AF65-F5344CB8AC3E}">
        <p14:creationId xmlns:p14="http://schemas.microsoft.com/office/powerpoint/2010/main" val="11345458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692696"/>
            <a:ext cx="6400800" cy="1295400"/>
          </a:xfrm>
        </p:spPr>
        <p:txBody>
          <a:bodyPr/>
          <a:lstStyle/>
          <a:p>
            <a:r>
              <a:rPr lang="hr-HR" sz="2800" cap="none" dirty="0" smtClean="0">
                <a:latin typeface="+mn-lt"/>
              </a:rPr>
              <a:t>DEPRESORI</a:t>
            </a:r>
            <a:r>
              <a:rPr lang="hr-HR" sz="1200" cap="none" dirty="0" smtClean="0">
                <a:latin typeface="+mn-lt"/>
              </a:rPr>
              <a:t>(</a:t>
            </a:r>
            <a:r>
              <a:rPr lang="hr-HR" sz="2400" cap="none" dirty="0" smtClean="0">
                <a:latin typeface="+mn-lt"/>
              </a:rPr>
              <a:t>usporavaju rad mozga</a:t>
            </a:r>
            <a:r>
              <a:rPr lang="hr-HR" sz="1200" cap="none" dirty="0" smtClean="0">
                <a:latin typeface="+mn-lt"/>
              </a:rPr>
              <a:t>)</a:t>
            </a:r>
            <a:endParaRPr lang="hr-HR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1772816"/>
            <a:ext cx="6400800" cy="2160240"/>
          </a:xfrm>
        </p:spPr>
        <p:txBody>
          <a:bodyPr>
            <a:noAutofit/>
          </a:bodyPr>
          <a:lstStyle/>
          <a:p>
            <a:endParaRPr lang="hr-HR" dirty="0"/>
          </a:p>
          <a:p>
            <a:r>
              <a:rPr lang="hr-HR" dirty="0" smtClean="0">
                <a:ea typeface="SimSun" pitchFamily="2" charset="-122"/>
                <a:cs typeface="Times New Roman" pitchFamily="18" charset="0"/>
              </a:rPr>
              <a:t>U </a:t>
            </a:r>
            <a:r>
              <a:rPr lang="hr-HR" dirty="0">
                <a:ea typeface="SimSun" pitchFamily="2" charset="-122"/>
                <a:cs typeface="Times New Roman" pitchFamily="18" charset="0"/>
              </a:rPr>
              <a:t>depresore spadaju</a:t>
            </a:r>
            <a:r>
              <a:rPr lang="hr-HR" dirty="0" smtClean="0">
                <a:ea typeface="SimSun" pitchFamily="2" charset="-122"/>
                <a:cs typeface="Times New Roman" pitchFamily="18" charset="0"/>
              </a:rPr>
              <a:t>:</a:t>
            </a:r>
          </a:p>
          <a:p>
            <a:r>
              <a:rPr lang="hr-HR" dirty="0" smtClean="0">
                <a:ea typeface="SimSun" pitchFamily="2" charset="-122"/>
                <a:cs typeface="Times New Roman" pitchFamily="18" charset="0"/>
              </a:rPr>
              <a:t> </a:t>
            </a:r>
            <a:r>
              <a:rPr lang="hr-HR" dirty="0">
                <a:ea typeface="SimSun" pitchFamily="2" charset="-122"/>
                <a:cs typeface="Times New Roman" pitchFamily="18" charset="0"/>
              </a:rPr>
              <a:t>1. alkohol,  </a:t>
            </a:r>
            <a:r>
              <a:rPr lang="hr-HR" dirty="0" smtClean="0">
                <a:ea typeface="SimSun" pitchFamily="2" charset="-122"/>
                <a:cs typeface="Times New Roman" pitchFamily="18" charset="0"/>
              </a:rPr>
              <a:t>lijekovi </a:t>
            </a:r>
            <a:r>
              <a:rPr lang="hr-HR" dirty="0">
                <a:ea typeface="SimSun" pitchFamily="2" charset="-122"/>
                <a:cs typeface="Times New Roman" pitchFamily="18" charset="0"/>
              </a:rPr>
              <a:t>za smirenje i spavanje. </a:t>
            </a:r>
          </a:p>
          <a:p>
            <a:r>
              <a:rPr lang="hr-HR" dirty="0" smtClean="0">
                <a:ea typeface="SimSun" pitchFamily="2" charset="-122"/>
                <a:cs typeface="Times New Roman" pitchFamily="18" charset="0"/>
              </a:rPr>
              <a:t> </a:t>
            </a:r>
            <a:r>
              <a:rPr lang="hr-HR" dirty="0">
                <a:ea typeface="SimSun" pitchFamily="2" charset="-122"/>
                <a:cs typeface="Times New Roman" pitchFamily="18" charset="0"/>
              </a:rPr>
              <a:t>2. opijati (heroin</a:t>
            </a:r>
            <a:r>
              <a:rPr lang="hr-HR" dirty="0" smtClean="0">
                <a:ea typeface="SimSun" pitchFamily="2" charset="-122"/>
                <a:cs typeface="Times New Roman" pitchFamily="18" charset="0"/>
              </a:rPr>
              <a:t>,  </a:t>
            </a:r>
            <a:r>
              <a:rPr lang="hr-HR" dirty="0">
                <a:ea typeface="SimSun" pitchFamily="2" charset="-122"/>
                <a:cs typeface="Times New Roman" pitchFamily="18" charset="0"/>
              </a:rPr>
              <a:t>opijum, </a:t>
            </a:r>
            <a:r>
              <a:rPr lang="hr-HR" dirty="0" smtClean="0">
                <a:ea typeface="SimSun" pitchFamily="2" charset="-122"/>
                <a:cs typeface="Times New Roman" pitchFamily="18" charset="0"/>
              </a:rPr>
              <a:t>morfij ) </a:t>
            </a:r>
          </a:p>
          <a:p>
            <a:r>
              <a:rPr lang="hr-HR" dirty="0" smtClean="0">
                <a:ea typeface="SimSun" pitchFamily="2" charset="-122"/>
                <a:cs typeface="Times New Roman" pitchFamily="18" charset="0"/>
              </a:rPr>
              <a:t>3</a:t>
            </a:r>
            <a:r>
              <a:rPr lang="hr-HR" dirty="0">
                <a:ea typeface="SimSun" pitchFamily="2" charset="-122"/>
                <a:cs typeface="Times New Roman" pitchFamily="18" charset="0"/>
              </a:rPr>
              <a:t>. opioidi koji su slični opijatima, ali su proizvedeni </a:t>
            </a:r>
            <a:r>
              <a:rPr lang="hr-HR" dirty="0" smtClean="0">
                <a:ea typeface="SimSun" pitchFamily="2" charset="-122"/>
                <a:cs typeface="Times New Roman" pitchFamily="18" charset="0"/>
              </a:rPr>
              <a:t>kemijskim </a:t>
            </a:r>
            <a:r>
              <a:rPr lang="hr-HR" dirty="0">
                <a:ea typeface="SimSun" pitchFamily="2" charset="-122"/>
                <a:cs typeface="Times New Roman" pitchFamily="18" charset="0"/>
              </a:rPr>
              <a:t>putem </a:t>
            </a:r>
            <a:r>
              <a:rPr lang="hr-HR" dirty="0" smtClean="0">
                <a:ea typeface="SimSun" pitchFamily="2" charset="-122"/>
                <a:cs typeface="Times New Roman" pitchFamily="18" charset="0"/>
              </a:rPr>
              <a:t>( tablete - metadon</a:t>
            </a:r>
            <a:r>
              <a:rPr lang="hr-HR" dirty="0">
                <a:ea typeface="SimSun" pitchFamily="2" charset="-122"/>
                <a:cs typeface="Times New Roman" pitchFamily="18" charset="0"/>
              </a:rPr>
              <a:t>, trodon, valoron, </a:t>
            </a:r>
            <a:r>
              <a:rPr lang="hr-HR" dirty="0" err="1">
                <a:ea typeface="SimSun" pitchFamily="2" charset="-122"/>
                <a:cs typeface="Times New Roman" pitchFamily="18" charset="0"/>
              </a:rPr>
              <a:t>subuteks</a:t>
            </a:r>
            <a:r>
              <a:rPr lang="hr-HR" dirty="0" err="1" smtClean="0">
                <a:ea typeface="SimSun" pitchFamily="2" charset="-122"/>
                <a:cs typeface="Times New Roman" pitchFamily="18" charset="0"/>
              </a:rPr>
              <a:t>..</a:t>
            </a:r>
            <a:r>
              <a:rPr lang="hr-HR" dirty="0" smtClean="0">
                <a:ea typeface="SimSun" pitchFamily="2" charset="-122"/>
                <a:cs typeface="Times New Roman" pitchFamily="18" charset="0"/>
              </a:rPr>
              <a:t>.)</a:t>
            </a:r>
            <a:endParaRPr lang="hr-HR" dirty="0">
              <a:ea typeface="SimSun" pitchFamily="2" charset="-122"/>
              <a:cs typeface="Times New Roman" pitchFamily="18" charset="0"/>
            </a:endParaRPr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326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1412776"/>
            <a:ext cx="6400800" cy="762000"/>
          </a:xfrm>
        </p:spPr>
        <p:txBody>
          <a:bodyPr>
            <a:noAutofit/>
          </a:bodyPr>
          <a:lstStyle/>
          <a:p>
            <a:r>
              <a:rPr lang="hr-HR" b="1" dirty="0"/>
              <a:t>Tzv. „umirujuća sredstva", </a:t>
            </a:r>
            <a:r>
              <a:rPr lang="hr-HR" dirty="0"/>
              <a:t>u zavisnosti od doze u </a:t>
            </a:r>
            <a:r>
              <a:rPr lang="hr-HR" dirty="0" smtClean="0"/>
              <a:t>različitom stupnju  </a:t>
            </a:r>
            <a:r>
              <a:rPr lang="hr-HR" dirty="0"/>
              <a:t>usporavaju rad mozga izazivajući, pri tom, stanje opuštenosti, pospanosti, sna i na kraju kome. Imaju snažan </a:t>
            </a:r>
            <a:r>
              <a:rPr lang="hr-HR" dirty="0" smtClean="0"/>
              <a:t>utjecaj </a:t>
            </a:r>
            <a:r>
              <a:rPr lang="hr-HR" dirty="0"/>
              <a:t>na centar za disanje. Potpuna blokada ovog centra i prestanak disanja dovode do smrti pri predoziranju. </a:t>
            </a:r>
            <a:endParaRPr lang="hr-HR" dirty="0" smtClean="0"/>
          </a:p>
          <a:p>
            <a:r>
              <a:rPr lang="hr-HR" dirty="0" smtClean="0"/>
              <a:t> </a:t>
            </a:r>
            <a:r>
              <a:rPr lang="hr-HR" dirty="0"/>
              <a:t>Posebno je opasno istovremeno konzumiranje ostalih depresora sa alkoholom, što dodatno pojačava rizik od blokade centra za disanje u </a:t>
            </a:r>
            <a:r>
              <a:rPr lang="hr-HR" dirty="0" smtClean="0"/>
              <a:t>mozgu.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234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389</TotalTime>
  <Words>1429</Words>
  <Application>Microsoft Office PowerPoint</Application>
  <PresentationFormat>Prikaz na zaslonu (4:3)</PresentationFormat>
  <Paragraphs>79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30</vt:i4>
      </vt:variant>
    </vt:vector>
  </HeadingPairs>
  <TitlesOfParts>
    <vt:vector size="31" baseType="lpstr">
      <vt:lpstr>Couture</vt:lpstr>
      <vt:lpstr>DROGE </vt:lpstr>
      <vt:lpstr>Što je droga?</vt:lpstr>
      <vt:lpstr>PowerPointova prezentacija</vt:lpstr>
      <vt:lpstr>Podjela droga</vt:lpstr>
      <vt:lpstr>PSIHOSTIMULANSI(ubrzavaju rad mozga)</vt:lpstr>
      <vt:lpstr>PowerPointova prezentacija</vt:lpstr>
      <vt:lpstr>PowerPointova prezentacija</vt:lpstr>
      <vt:lpstr>DEPRESORI(usporavaju rad mozga)</vt:lpstr>
      <vt:lpstr>PowerPointova prezentacija</vt:lpstr>
      <vt:lpstr>PowerPointova prezentacija</vt:lpstr>
      <vt:lpstr>   HALUCINOGENE DROGE</vt:lpstr>
      <vt:lpstr>PowerPointova prezentacija</vt:lpstr>
      <vt:lpstr>PowerPointova prezentacija</vt:lpstr>
      <vt:lpstr>DELIRIJANTI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Kako izliječiti ovisnost uz pomoć alternativnih metoda</vt:lpstr>
      <vt:lpstr>PowerPointova prezentacija</vt:lpstr>
      <vt:lpstr>Simptomi ovisnosti</vt:lpstr>
      <vt:lpstr>PowerPointova prezentacija</vt:lpstr>
      <vt:lpstr>Posljedice ovisnosti</vt:lpstr>
      <vt:lpstr>PowerPointova prezentacija</vt:lpstr>
      <vt:lpstr>NAŠE MIŠLJENJE O TOME</vt:lpstr>
      <vt:lpstr>IZBJEĆI OVISNOST</vt:lpstr>
      <vt:lpstr>Hvala na pažnji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DROGE</dc:title>
  <dc:creator>Karlović</dc:creator>
  <cp:lastModifiedBy>Ana</cp:lastModifiedBy>
  <cp:revision>41</cp:revision>
  <dcterms:created xsi:type="dcterms:W3CDTF">2015-10-17T12:35:38Z</dcterms:created>
  <dcterms:modified xsi:type="dcterms:W3CDTF">2015-12-15T14:24:39Z</dcterms:modified>
</cp:coreProperties>
</file>