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ACA479-79FF-42B6-BBDD-48696DA01A59}" type="datetimeFigureOut">
              <a:rPr lang="sr-Latn-CS" smtClean="0"/>
              <a:pPr/>
              <a:t>15.12.2015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BE1952-2D65-41A8-AD72-6E6E7EB790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CA479-79FF-42B6-BBDD-48696DA01A59}" type="datetimeFigureOut">
              <a:rPr lang="sr-Latn-CS" smtClean="0"/>
              <a:pPr/>
              <a:t>15.12.2015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E1952-2D65-41A8-AD72-6E6E7EB790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CA479-79FF-42B6-BBDD-48696DA01A59}" type="datetimeFigureOut">
              <a:rPr lang="sr-Latn-CS" smtClean="0"/>
              <a:pPr/>
              <a:t>15.12.2015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E1952-2D65-41A8-AD72-6E6E7EB790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CA479-79FF-42B6-BBDD-48696DA01A59}" type="datetimeFigureOut">
              <a:rPr lang="sr-Latn-CS" smtClean="0"/>
              <a:pPr/>
              <a:t>15.12.2015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E1952-2D65-41A8-AD72-6E6E7EB790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CA479-79FF-42B6-BBDD-48696DA01A59}" type="datetimeFigureOut">
              <a:rPr lang="sr-Latn-CS" smtClean="0"/>
              <a:pPr/>
              <a:t>15.12.2015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E1952-2D65-41A8-AD72-6E6E7EB790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CA479-79FF-42B6-BBDD-48696DA01A59}" type="datetimeFigureOut">
              <a:rPr lang="sr-Latn-CS" smtClean="0"/>
              <a:pPr/>
              <a:t>15.12.2015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E1952-2D65-41A8-AD72-6E6E7EB790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CA479-79FF-42B6-BBDD-48696DA01A59}" type="datetimeFigureOut">
              <a:rPr lang="sr-Latn-CS" smtClean="0"/>
              <a:pPr/>
              <a:t>15.12.2015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E1952-2D65-41A8-AD72-6E6E7EB790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CA479-79FF-42B6-BBDD-48696DA01A59}" type="datetimeFigureOut">
              <a:rPr lang="sr-Latn-CS" smtClean="0"/>
              <a:pPr/>
              <a:t>15.12.2015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E1952-2D65-41A8-AD72-6E6E7EB790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CA479-79FF-42B6-BBDD-48696DA01A59}" type="datetimeFigureOut">
              <a:rPr lang="sr-Latn-CS" smtClean="0"/>
              <a:pPr/>
              <a:t>15.12.2015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E1952-2D65-41A8-AD72-6E6E7EB790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ACA479-79FF-42B6-BBDD-48696DA01A59}" type="datetimeFigureOut">
              <a:rPr lang="sr-Latn-CS" smtClean="0"/>
              <a:pPr/>
              <a:t>15.12.2015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BE1952-2D65-41A8-AD72-6E6E7EB7909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ACA479-79FF-42B6-BBDD-48696DA01A59}" type="datetimeFigureOut">
              <a:rPr lang="sr-Latn-CS" smtClean="0"/>
              <a:pPr/>
              <a:t>15.12.2015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BE1952-2D65-41A8-AD72-6E6E7EB7909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ACA479-79FF-42B6-BBDD-48696DA01A59}" type="datetimeFigureOut">
              <a:rPr lang="sr-Latn-CS" smtClean="0"/>
              <a:pPr/>
              <a:t>15.12.2015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BE1952-2D65-41A8-AD72-6E6E7EB7909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Ovisnost o internetu</a:t>
            </a:r>
            <a:endParaRPr lang="hr-HR" sz="6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Nina Matošević i Ana Marić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/>
          <a:lstStyle/>
          <a:p>
            <a:r>
              <a:rPr lang="hr-HR" dirty="0"/>
              <a:t>Elektronski svijet interneta golemo je područje ispunjeno bilijunima elektronskih stranica na različitim jezicima </a:t>
            </a:r>
            <a:r>
              <a:rPr lang="hr-HR" dirty="0" smtClean="0"/>
              <a:t>svijeta</a:t>
            </a:r>
          </a:p>
          <a:p>
            <a:r>
              <a:rPr lang="hr-HR" dirty="0" smtClean="0"/>
              <a:t> </a:t>
            </a:r>
            <a:r>
              <a:rPr lang="hr-HR" dirty="0"/>
              <a:t>Taj je elektronski svijet </a:t>
            </a:r>
            <a:r>
              <a:rPr lang="hr-HR" dirty="0" smtClean="0"/>
              <a:t>pokušaj preslike </a:t>
            </a:r>
            <a:r>
              <a:rPr lang="hr-HR" dirty="0"/>
              <a:t>stvarnog, materijalnog svijeta iz kojeg je nastao i </a:t>
            </a:r>
            <a:r>
              <a:rPr lang="hr-HR" dirty="0" smtClean="0"/>
              <a:t>razvijao </a:t>
            </a:r>
            <a:r>
              <a:rPr lang="hr-HR" dirty="0"/>
              <a:t>se usporedo s </a:t>
            </a:r>
            <a:r>
              <a:rPr lang="hr-HR" dirty="0" smtClean="0"/>
              <a:t>njim.</a:t>
            </a:r>
          </a:p>
          <a:p>
            <a:r>
              <a:rPr lang="hr-HR" dirty="0" smtClean="0"/>
              <a:t> Postoje dobre i loše strane interneta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Internet</a:t>
            </a: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razvijanje vještina učenja</a:t>
            </a:r>
          </a:p>
          <a:p>
            <a:r>
              <a:rPr lang="hr-HR" dirty="0"/>
              <a:t>brza i laka dostupnost najrazličitijih informacija – materijali za školu i učenje, vijesti, različiti sadržaji vezani uz hobije i interese…</a:t>
            </a:r>
          </a:p>
          <a:p>
            <a:r>
              <a:rPr lang="hr-HR" dirty="0"/>
              <a:t>mogućnost brze i lake komunikacije, razmjene iskustava, mišljenja i </a:t>
            </a:r>
            <a:r>
              <a:rPr lang="hr-HR" dirty="0" smtClean="0"/>
              <a:t>informacija kao </a:t>
            </a:r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dirty="0" err="1" smtClean="0"/>
              <a:t>Facebook</a:t>
            </a:r>
            <a:r>
              <a:rPr lang="hr-HR" dirty="0" smtClean="0"/>
              <a:t>,</a:t>
            </a:r>
            <a:r>
              <a:rPr lang="hr-HR" dirty="0" err="1" smtClean="0"/>
              <a:t>Twitter</a:t>
            </a:r>
            <a:r>
              <a:rPr lang="hr-HR" dirty="0" smtClean="0"/>
              <a:t>  </a:t>
            </a:r>
            <a:r>
              <a:rPr lang="hr-HR" dirty="0" err="1" smtClean="0"/>
              <a:t>itd</a:t>
            </a:r>
            <a:r>
              <a:rPr lang="hr-HR" dirty="0" smtClean="0"/>
              <a:t>.</a:t>
            </a:r>
            <a:endParaRPr lang="hr-HR" dirty="0"/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effectLst/>
              </a:rPr>
              <a:t>Pozitivne strane interneta</a:t>
            </a:r>
            <a:endParaRPr lang="hr-HR" dirty="0">
              <a:effectLst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Elektronsko nasilje (izrugivanje, širenje neistina o osobi, ponižavanje)</a:t>
            </a:r>
          </a:p>
          <a:p>
            <a:r>
              <a:rPr lang="hr-HR" dirty="0" smtClean="0"/>
              <a:t>Pedofilija (poremećaj kod kojeg osoba doživljava pred pubertetsku djecu kao seksualno uzbuđenje)</a:t>
            </a:r>
          </a:p>
          <a:p>
            <a:r>
              <a:rPr lang="hr-HR" dirty="0" smtClean="0"/>
              <a:t>Gubitak privatnosti (veliki broj osoba može o nama saznati puno podataka)</a:t>
            </a:r>
          </a:p>
          <a:p>
            <a:r>
              <a:rPr lang="hr-HR" dirty="0" smtClean="0"/>
              <a:t> Igranje  igrica bez vremenskog ograničenja</a:t>
            </a:r>
          </a:p>
          <a:p>
            <a:pPr>
              <a:buNone/>
            </a:pP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effectLst/>
              </a:rPr>
              <a:t>Negativne strane interneta</a:t>
            </a:r>
            <a:endParaRPr lang="hr-HR" sz="3600" dirty="0">
              <a:effectLst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Ovisnost o internetu znači njegovo prekomjerno korištenje u obliku koji može uzrokovati teškoće u svakodnevnom životu, te </a:t>
            </a:r>
            <a:r>
              <a:rPr lang="hr-HR" sz="2400" dirty="0" smtClean="0"/>
              <a:t>narušiti </a:t>
            </a:r>
            <a:r>
              <a:rPr lang="hr-HR" sz="2400" dirty="0"/>
              <a:t>fizičko ili psihičko </a:t>
            </a:r>
            <a:r>
              <a:rPr lang="hr-HR" sz="2400" dirty="0" smtClean="0"/>
              <a:t>zdravlje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3600" dirty="0" smtClean="0">
                <a:effectLst/>
              </a:rPr>
              <a:t>Opasnosti od stvaranja ovisnosti</a:t>
            </a:r>
            <a:endParaRPr lang="hr-HR" sz="3600" dirty="0">
              <a:effectLst/>
            </a:endParaRPr>
          </a:p>
        </p:txBody>
      </p:sp>
      <p:pic>
        <p:nvPicPr>
          <p:cNvPr id="4" name="Slika 3" descr="djeca-racunari-kompjuteri-igr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3000372"/>
            <a:ext cx="6072230" cy="3524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oštećenje </a:t>
            </a:r>
            <a:r>
              <a:rPr lang="hr-HR" sz="2800" dirty="0" smtClean="0"/>
              <a:t>vida</a:t>
            </a:r>
          </a:p>
          <a:p>
            <a:r>
              <a:rPr lang="hr-HR" sz="2800" dirty="0" smtClean="0"/>
              <a:t>razvijanje prekomjerne </a:t>
            </a:r>
            <a:r>
              <a:rPr lang="hr-HR" sz="2800" dirty="0"/>
              <a:t>tjelesne </a:t>
            </a:r>
            <a:r>
              <a:rPr lang="hr-HR" sz="2800" dirty="0" smtClean="0"/>
              <a:t>težine</a:t>
            </a:r>
          </a:p>
          <a:p>
            <a:r>
              <a:rPr lang="hr-HR" sz="2800" dirty="0" smtClean="0"/>
              <a:t> </a:t>
            </a:r>
            <a:r>
              <a:rPr lang="hr-HR" sz="2800" dirty="0"/>
              <a:t>gubitak fizičke </a:t>
            </a:r>
            <a:r>
              <a:rPr lang="hr-HR" sz="2800" dirty="0" smtClean="0"/>
              <a:t>kondicije</a:t>
            </a:r>
          </a:p>
          <a:p>
            <a:r>
              <a:rPr lang="hr-HR" sz="2800" dirty="0" smtClean="0"/>
              <a:t>poremećaj spavanja</a:t>
            </a:r>
          </a:p>
          <a:p>
            <a:r>
              <a:rPr lang="hr-HR" sz="2800" dirty="0"/>
              <a:t> zanemarivanje svakodnevnih obaveza, udaljavanje od obitelji i prijatelja </a:t>
            </a:r>
            <a:r>
              <a:rPr lang="hr-HR" sz="2800" dirty="0" smtClean="0"/>
              <a:t>(život u virtualnom, a ne stvarnom svijetu)</a:t>
            </a:r>
            <a:endParaRPr lang="hr-HR" sz="2800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dirty="0" smtClean="0">
                <a:effectLst/>
              </a:rPr>
              <a:t>Fizičke posljedice prekomjernog  korištenja interneta:</a:t>
            </a:r>
            <a:endParaRPr lang="hr-HR" sz="2800" dirty="0">
              <a:effectLst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gubitak socijalnih </a:t>
            </a:r>
            <a:r>
              <a:rPr lang="hr-HR" dirty="0"/>
              <a:t>i komunikacijskih </a:t>
            </a:r>
            <a:r>
              <a:rPr lang="hr-HR" dirty="0" smtClean="0"/>
              <a:t>vještina</a:t>
            </a:r>
          </a:p>
          <a:p>
            <a:r>
              <a:rPr lang="hr-HR" dirty="0" smtClean="0"/>
              <a:t>gubitak realnosti</a:t>
            </a:r>
          </a:p>
          <a:p>
            <a:r>
              <a:rPr lang="hr-HR" dirty="0" smtClean="0"/>
              <a:t>zanemarivanje </a:t>
            </a:r>
            <a:r>
              <a:rPr lang="hr-HR" dirty="0"/>
              <a:t>svakodnevnih </a:t>
            </a:r>
            <a:r>
              <a:rPr lang="hr-HR" dirty="0" smtClean="0"/>
              <a:t>obaveza</a:t>
            </a:r>
          </a:p>
          <a:p>
            <a:r>
              <a:rPr lang="hr-HR" dirty="0" smtClean="0"/>
              <a:t> </a:t>
            </a:r>
            <a:r>
              <a:rPr lang="hr-HR" dirty="0"/>
              <a:t>udaljavanje od </a:t>
            </a:r>
            <a:r>
              <a:rPr lang="hr-HR" dirty="0" smtClean="0"/>
              <a:t>obitelji, prijatelja </a:t>
            </a:r>
            <a:r>
              <a:rPr lang="hr-HR" dirty="0"/>
              <a:t>i </a:t>
            </a:r>
            <a:r>
              <a:rPr lang="hr-HR" dirty="0" smtClean="0"/>
              <a:t>drugo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Psihičke posljedice ovisnosti o internetu</a:t>
            </a:r>
            <a:endParaRPr lang="hr-HR" sz="3600" dirty="0"/>
          </a:p>
        </p:txBody>
      </p:sp>
      <p:pic>
        <p:nvPicPr>
          <p:cNvPr id="4" name="Slika 3" descr="sl_12311410172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4000504"/>
            <a:ext cx="4714908" cy="26050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 smijemo previše vremena provoditi na internetu</a:t>
            </a:r>
          </a:p>
          <a:p>
            <a:r>
              <a:rPr lang="hr-HR" dirty="0" smtClean="0"/>
              <a:t>Provoditi najviše 2 sata na internetu (u jednom danu)</a:t>
            </a:r>
          </a:p>
          <a:p>
            <a:r>
              <a:rPr lang="hr-HR" dirty="0" smtClean="0"/>
              <a:t>I još nešto važno:</a:t>
            </a:r>
          </a:p>
          <a:p>
            <a:r>
              <a:rPr lang="hr-HR" dirty="0" smtClean="0"/>
              <a:t>Ponašati se odgovorno (ne iznositi osobne podatke o sebi, ne vrijeđati ili koristiti govor mržnje u odnosu na druge)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se trebamo ponašati na internetu da ne steknemo ovisnost</a:t>
            </a:r>
            <a:endParaRPr lang="hr-HR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4" name="Nasmiješeno lice 3"/>
          <p:cNvSpPr/>
          <p:nvPr/>
        </p:nvSpPr>
        <p:spPr>
          <a:xfrm>
            <a:off x="2643174" y="2357430"/>
            <a:ext cx="3714776" cy="3571900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273</Words>
  <Application>Microsoft Office PowerPoint</Application>
  <PresentationFormat>Prikaz na zaslonu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Gomilanje</vt:lpstr>
      <vt:lpstr>Ovisnost o internetu</vt:lpstr>
      <vt:lpstr>Internet</vt:lpstr>
      <vt:lpstr>Pozitivne strane interneta</vt:lpstr>
      <vt:lpstr>Negativne strane interneta</vt:lpstr>
      <vt:lpstr>Opasnosti od stvaranja ovisnosti</vt:lpstr>
      <vt:lpstr>Fizičke posljedice prekomjernog  korištenja interneta:</vt:lpstr>
      <vt:lpstr>Psihičke posljedice ovisnosti o internetu</vt:lpstr>
      <vt:lpstr>Kako se trebamo ponašati na internetu da ne steknemo ovisnost</vt:lpstr>
      <vt:lpstr>HVALA NA PAŽNJI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Ovisnost o internetu</dc:title>
  <dc:creator>Name</dc:creator>
  <cp:lastModifiedBy>Ana</cp:lastModifiedBy>
  <cp:revision>15</cp:revision>
  <dcterms:created xsi:type="dcterms:W3CDTF">2015-11-01T13:20:01Z</dcterms:created>
  <dcterms:modified xsi:type="dcterms:W3CDTF">2015-12-15T14:25:04Z</dcterms:modified>
</cp:coreProperties>
</file>